
<file path=[Content_Types].xml><?xml version="1.0" encoding="utf-8"?>
<Types xmlns="http://schemas.openxmlformats.org/package/2006/content-types">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8" r:id="rId1"/>
  </p:sldMasterIdLst>
  <p:notesMasterIdLst>
    <p:notesMasterId r:id="rId45"/>
  </p:notesMasterIdLst>
  <p:handoutMasterIdLst>
    <p:handoutMasterId r:id="rId46"/>
  </p:handoutMasterIdLst>
  <p:sldIdLst>
    <p:sldId id="257" r:id="rId2"/>
    <p:sldId id="299"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08">
          <p15:clr>
            <a:srgbClr val="A4A3A4"/>
          </p15:clr>
        </p15:guide>
        <p15:guide id="2" pos="5488">
          <p15:clr>
            <a:srgbClr val="A4A3A4"/>
          </p15:clr>
        </p15:guide>
        <p15:guide id="3" pos="2549">
          <p15:clr>
            <a:srgbClr val="A4A3A4"/>
          </p15:clr>
        </p15:guide>
        <p15:guide id="4" pos="245">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31" autoAdjust="0"/>
    <p:restoredTop sz="94660"/>
  </p:normalViewPr>
  <p:slideViewPr>
    <p:cSldViewPr snapToGrid="0" showGuides="1">
      <p:cViewPr varScale="1">
        <p:scale>
          <a:sx n="79" d="100"/>
          <a:sy n="79" d="100"/>
        </p:scale>
        <p:origin x="61" y="451"/>
      </p:cViewPr>
      <p:guideLst>
        <p:guide orient="horz" pos="708"/>
        <p:guide pos="5488"/>
        <p:guide pos="2549"/>
        <p:guide pos="245"/>
      </p:guideLst>
    </p:cSldViewPr>
  </p:slideViewPr>
  <p:notesTextViewPr>
    <p:cViewPr>
      <p:scale>
        <a:sx n="1" d="1"/>
        <a:sy n="1" d="1"/>
      </p:scale>
      <p:origin x="0" y="0"/>
    </p:cViewPr>
  </p:notesTextViewPr>
  <p:notesViewPr>
    <p:cSldViewPr snapToGrid="0" showGuides="1">
      <p:cViewPr>
        <p:scale>
          <a:sx n="148" d="100"/>
          <a:sy n="148" d="100"/>
        </p:scale>
        <p:origin x="-2136" y="4208"/>
      </p:cViewPr>
      <p:guideLst>
        <p:guide orient="horz" pos="3024"/>
        <p:guide pos="2304"/>
      </p:guideLst>
    </p:cSldViewPr>
  </p:notesViewPr>
  <p:gridSpacing cx="36576" cy="36576"/>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1" y="108175"/>
            <a:ext cx="4801244" cy="481727"/>
          </a:xfrm>
          <a:prstGeom prst="rect">
            <a:avLst/>
          </a:prstGeom>
        </p:spPr>
        <p:txBody>
          <a:bodyPr vert="horz" lIns="0" tIns="96661" rIns="0" bIns="96661" rtlCol="0"/>
          <a:lstStyle>
            <a:lvl1pPr algn="l">
              <a:defRPr sz="1300"/>
            </a:lvl1pPr>
          </a:lstStyle>
          <a:p>
            <a:endParaRPr lang="en-US" dirty="0"/>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Picture 8" descr="SEI_1Line_CMY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vl1pPr>
          </a:lstStyle>
          <a:p>
            <a:endParaRPr lang="en-US" dirty="0"/>
          </a:p>
        </p:txBody>
      </p:sp>
      <p:pic>
        <p:nvPicPr>
          <p:cNvPr id="8" name="Picture 7" descr="SEI_1Line_CMY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CC23A165-9492-8C48-9996-66ABAD46471D}" type="slidenum">
              <a:rPr lang="en-US"/>
              <a:pPr/>
              <a:t>1</a:t>
            </a:fld>
            <a:endParaRPr lang="en-US"/>
          </a:p>
        </p:txBody>
      </p:sp>
      <p:sp>
        <p:nvSpPr>
          <p:cNvPr id="47107" name="Slide Image Placeholder 2"/>
          <p:cNvSpPr>
            <a:spLocks noGrp="1" noRot="1" noChangeAspect="1" noTextEdit="1"/>
          </p:cNvSpPr>
          <p:nvPr>
            <p:ph type="sldImg"/>
          </p:nvPr>
        </p:nvSpPr>
        <p:spPr>
          <a:ln/>
        </p:spPr>
      </p:sp>
      <p:sp>
        <p:nvSpPr>
          <p:cNvPr id="47108"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12684143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F50DADFF-1C45-F645-8C32-3D24B0A2152A}" type="slidenum">
              <a:rPr lang="en-US"/>
              <a:pPr/>
              <a:t>11</a:t>
            </a:fld>
            <a:endParaRPr lang="en-US"/>
          </a:p>
        </p:txBody>
      </p:sp>
      <p:sp>
        <p:nvSpPr>
          <p:cNvPr id="56323"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t>PSP Assignments MDB – a folder containing backup copy of assignment data used to submit assignments electronically.</a:t>
            </a:r>
          </a:p>
          <a:p>
            <a:r>
              <a:rPr lang="en-US"/>
              <a:t>PSP Data MDB – a folder containing a backup database where you can save your data.</a:t>
            </a:r>
          </a:p>
          <a:p>
            <a:r>
              <a:rPr lang="en-US"/>
              <a:t>PSP Scripts and Forms – a folder containing the PSP scripts and forms.</a:t>
            </a:r>
          </a:p>
          <a:p>
            <a:r>
              <a:rPr lang="en-US"/>
              <a:t>PSP Student Workbook – the PSP student workbook</a:t>
            </a:r>
          </a:p>
          <a:p>
            <a:r>
              <a:rPr lang="en-US"/>
              <a:t>Release notes – release notes for the current version of the PSP student workbook.</a:t>
            </a:r>
          </a:p>
          <a:p>
            <a:r>
              <a:rPr lang="en-US"/>
              <a:t>Excel spreadsheet STUn.xls – a spreadsheet for submitting student data to your instructor.</a:t>
            </a:r>
          </a:p>
          <a:p>
            <a:endParaRPr lang="en-US"/>
          </a:p>
        </p:txBody>
      </p:sp>
      <p:sp>
        <p:nvSpPr>
          <p:cNvPr id="56324" name="Slide Image Placeholder 3"/>
          <p:cNvSpPr>
            <a:spLocks noGrp="1" noRot="1" noChangeAspect="1" noTextEdit="1"/>
          </p:cNvSpPr>
          <p:nvPr>
            <p:ph type="sldImg"/>
          </p:nvPr>
        </p:nvSpPr>
        <p:spPr>
          <a:ln/>
        </p:spPr>
      </p:sp>
    </p:spTree>
    <p:extLst>
      <p:ext uri="{BB962C8B-B14F-4D97-AF65-F5344CB8AC3E}">
        <p14:creationId xmlns:p14="http://schemas.microsoft.com/office/powerpoint/2010/main" val="1894498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2548C8DC-CFAC-7B4F-A811-564EFE7D3AA6}" type="slidenum">
              <a:rPr lang="en-US"/>
              <a:pPr/>
              <a:t>12</a:t>
            </a:fld>
            <a:endParaRPr lang="en-US"/>
          </a:p>
        </p:txBody>
      </p:sp>
      <p:sp>
        <p:nvSpPr>
          <p:cNvPr id="57347" name="Slide Image Placeholder 2"/>
          <p:cNvSpPr>
            <a:spLocks noGrp="1" noRot="1" noChangeAspect="1" noTextEdit="1"/>
          </p:cNvSpPr>
          <p:nvPr>
            <p:ph type="sldImg"/>
          </p:nvPr>
        </p:nvSpPr>
        <p:spPr>
          <a:ln/>
        </p:spPr>
      </p:sp>
      <p:sp>
        <p:nvSpPr>
          <p:cNvPr id="57348"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30562986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F95B26F7-8104-FC44-A5D2-EECEDEA0FB3F}" type="slidenum">
              <a:rPr lang="en-US"/>
              <a:pPr/>
              <a:t>13</a:t>
            </a:fld>
            <a:endParaRPr lang="en-US"/>
          </a:p>
        </p:txBody>
      </p:sp>
      <p:sp>
        <p:nvSpPr>
          <p:cNvPr id="58371"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t>Note: Most student will have a security dialog box.</a:t>
            </a:r>
          </a:p>
        </p:txBody>
      </p:sp>
      <p:sp>
        <p:nvSpPr>
          <p:cNvPr id="58372" name="Slide Image Placeholder 3"/>
          <p:cNvSpPr>
            <a:spLocks noGrp="1" noRot="1" noChangeAspect="1" noTextEdit="1"/>
          </p:cNvSpPr>
          <p:nvPr>
            <p:ph type="sldImg"/>
          </p:nvPr>
        </p:nvSpPr>
        <p:spPr>
          <a:ln/>
        </p:spPr>
      </p:sp>
    </p:spTree>
    <p:extLst>
      <p:ext uri="{BB962C8B-B14F-4D97-AF65-F5344CB8AC3E}">
        <p14:creationId xmlns:p14="http://schemas.microsoft.com/office/powerpoint/2010/main" val="3535461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BB6D57E3-A0BD-2E4C-AC27-76535FB90F90}" type="slidenum">
              <a:rPr lang="en-US"/>
              <a:pPr/>
              <a:t>14</a:t>
            </a:fld>
            <a:endParaRPr lang="en-US"/>
          </a:p>
        </p:txBody>
      </p:sp>
      <p:sp>
        <p:nvSpPr>
          <p:cNvPr id="5939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t>Note that the students can update their profile if they need to.</a:t>
            </a:r>
          </a:p>
        </p:txBody>
      </p:sp>
      <p:sp>
        <p:nvSpPr>
          <p:cNvPr id="59396" name="Slide Image Placeholder 3"/>
          <p:cNvSpPr>
            <a:spLocks noGrp="1" noRot="1" noChangeAspect="1" noTextEdit="1"/>
          </p:cNvSpPr>
          <p:nvPr>
            <p:ph type="sldImg"/>
          </p:nvPr>
        </p:nvSpPr>
        <p:spPr>
          <a:ln/>
        </p:spPr>
      </p:sp>
    </p:spTree>
    <p:extLst>
      <p:ext uri="{BB962C8B-B14F-4D97-AF65-F5344CB8AC3E}">
        <p14:creationId xmlns:p14="http://schemas.microsoft.com/office/powerpoint/2010/main" val="24641739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142F8DD9-4174-6040-9675-FD01EB10ABB6}" type="slidenum">
              <a:rPr lang="en-US"/>
              <a:pPr/>
              <a:t>15</a:t>
            </a:fld>
            <a:endParaRPr lang="en-US"/>
          </a:p>
        </p:txBody>
      </p:sp>
      <p:sp>
        <p:nvSpPr>
          <p:cNvPr id="60419" name="Slide Image Placeholder 2"/>
          <p:cNvSpPr>
            <a:spLocks noGrp="1" noRot="1" noChangeAspect="1" noTextEdit="1"/>
          </p:cNvSpPr>
          <p:nvPr>
            <p:ph type="sldImg"/>
          </p:nvPr>
        </p:nvSpPr>
        <p:spPr>
          <a:ln/>
        </p:spPr>
      </p:sp>
      <p:sp>
        <p:nvSpPr>
          <p:cNvPr id="60420"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4727092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8506C2EA-50C8-914A-9281-289881D84354}" type="slidenum">
              <a:rPr lang="en-US"/>
              <a:pPr/>
              <a:t>16</a:t>
            </a:fld>
            <a:endParaRPr lang="en-US"/>
          </a:p>
        </p:txBody>
      </p:sp>
      <p:sp>
        <p:nvSpPr>
          <p:cNvPr id="61443" name="Slide Image Placeholder 2"/>
          <p:cNvSpPr>
            <a:spLocks noGrp="1" noRot="1" noChangeAspect="1" noTextEdit="1"/>
          </p:cNvSpPr>
          <p:nvPr>
            <p:ph type="sldImg"/>
          </p:nvPr>
        </p:nvSpPr>
        <p:spPr>
          <a:ln/>
        </p:spPr>
      </p:sp>
      <p:sp>
        <p:nvSpPr>
          <p:cNvPr id="61444"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32978091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713EC472-0240-BA44-8A60-7C0E1D959683}" type="slidenum">
              <a:rPr lang="en-US"/>
              <a:pPr/>
              <a:t>17</a:t>
            </a:fld>
            <a:endParaRPr lang="en-US"/>
          </a:p>
        </p:txBody>
      </p:sp>
      <p:sp>
        <p:nvSpPr>
          <p:cNvPr id="62467" name="Slide Image Placeholder 2"/>
          <p:cNvSpPr>
            <a:spLocks noGrp="1" noRot="1" noChangeAspect="1" noTextEdit="1"/>
          </p:cNvSpPr>
          <p:nvPr>
            <p:ph type="sldImg"/>
          </p:nvPr>
        </p:nvSpPr>
        <p:spPr>
          <a:ln/>
        </p:spPr>
      </p:sp>
      <p:sp>
        <p:nvSpPr>
          <p:cNvPr id="62468"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8035355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FC398E7B-51C1-ED47-9BA5-4054C15EB37D}" type="slidenum">
              <a:rPr lang="en-US"/>
              <a:pPr/>
              <a:t>18</a:t>
            </a:fld>
            <a:endParaRPr lang="en-US"/>
          </a:p>
        </p:txBody>
      </p:sp>
      <p:sp>
        <p:nvSpPr>
          <p:cNvPr id="63491" name="Slide Image Placeholder 2"/>
          <p:cNvSpPr>
            <a:spLocks noGrp="1" noRot="1" noChangeAspect="1" noTextEdit="1"/>
          </p:cNvSpPr>
          <p:nvPr>
            <p:ph type="sldImg"/>
          </p:nvPr>
        </p:nvSpPr>
        <p:spPr>
          <a:ln/>
        </p:spPr>
      </p:sp>
      <p:sp>
        <p:nvSpPr>
          <p:cNvPr id="63492"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37864640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CA66EFDB-1452-8140-88F5-3E0279E6DDD3}" type="slidenum">
              <a:rPr lang="en-US"/>
              <a:pPr/>
              <a:t>19</a:t>
            </a:fld>
            <a:endParaRPr lang="en-US"/>
          </a:p>
        </p:txBody>
      </p:sp>
      <p:sp>
        <p:nvSpPr>
          <p:cNvPr id="64515" name="Slide Image Placeholder 2"/>
          <p:cNvSpPr>
            <a:spLocks noGrp="1" noRot="1" noChangeAspect="1" noTextEdit="1"/>
          </p:cNvSpPr>
          <p:nvPr>
            <p:ph type="sldImg"/>
          </p:nvPr>
        </p:nvSpPr>
        <p:spPr>
          <a:ln/>
        </p:spPr>
      </p:sp>
      <p:sp>
        <p:nvSpPr>
          <p:cNvPr id="64516"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7228759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36F310BE-8179-4148-A001-588634F433D5}" type="slidenum">
              <a:rPr lang="en-US"/>
              <a:pPr/>
              <a:t>20</a:t>
            </a:fld>
            <a:endParaRPr lang="en-US"/>
          </a:p>
        </p:txBody>
      </p:sp>
      <p:sp>
        <p:nvSpPr>
          <p:cNvPr id="65539"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t>In the next slides we will</a:t>
            </a:r>
          </a:p>
          <a:p>
            <a:r>
              <a:rPr lang="en-US"/>
              <a:t>open a project</a:t>
            </a:r>
          </a:p>
          <a:p>
            <a:r>
              <a:rPr lang="en-US"/>
              <a:t>start the time log for the planning phase</a:t>
            </a:r>
          </a:p>
          <a:p>
            <a:r>
              <a:rPr lang="en-US"/>
              <a:t>estimate effort on the project plan summary</a:t>
            </a:r>
          </a:p>
        </p:txBody>
      </p:sp>
      <p:sp>
        <p:nvSpPr>
          <p:cNvPr id="65540" name="Slide Image Placeholder 3"/>
          <p:cNvSpPr>
            <a:spLocks noGrp="1" noRot="1" noChangeAspect="1" noTextEdit="1"/>
          </p:cNvSpPr>
          <p:nvPr>
            <p:ph type="sldImg"/>
          </p:nvPr>
        </p:nvSpPr>
        <p:spPr>
          <a:ln/>
        </p:spPr>
      </p:sp>
    </p:spTree>
    <p:extLst>
      <p:ext uri="{BB962C8B-B14F-4D97-AF65-F5344CB8AC3E}">
        <p14:creationId xmlns:p14="http://schemas.microsoft.com/office/powerpoint/2010/main" val="6273642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F16F46AC-40A3-824F-B289-A41246C22D59}" type="slidenum">
              <a:rPr lang="en-US"/>
              <a:pPr/>
              <a:t>3</a:t>
            </a:fld>
            <a:endParaRPr lang="en-US"/>
          </a:p>
        </p:txBody>
      </p:sp>
      <p:sp>
        <p:nvSpPr>
          <p:cNvPr id="48131" name="Slide Image Placeholder 2"/>
          <p:cNvSpPr>
            <a:spLocks noGrp="1" noRot="1" noChangeAspect="1" noTextEdit="1"/>
          </p:cNvSpPr>
          <p:nvPr>
            <p:ph type="sldImg"/>
          </p:nvPr>
        </p:nvSpPr>
        <p:spPr>
          <a:ln/>
        </p:spPr>
      </p:sp>
      <p:sp>
        <p:nvSpPr>
          <p:cNvPr id="48132"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361960223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2F33438F-B91F-5A44-98B2-E13A307EA8A1}" type="slidenum">
              <a:rPr lang="en-US"/>
              <a:pPr/>
              <a:t>21</a:t>
            </a:fld>
            <a:endParaRPr lang="en-US"/>
          </a:p>
        </p:txBody>
      </p:sp>
      <p:sp>
        <p:nvSpPr>
          <p:cNvPr id="66563" name="Slide Image Placeholder 2"/>
          <p:cNvSpPr>
            <a:spLocks noGrp="1" noRot="1" noChangeAspect="1" noTextEdit="1"/>
          </p:cNvSpPr>
          <p:nvPr>
            <p:ph type="sldImg"/>
          </p:nvPr>
        </p:nvSpPr>
        <p:spPr>
          <a:ln/>
        </p:spPr>
      </p:sp>
      <p:sp>
        <p:nvSpPr>
          <p:cNvPr id="66564"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23390007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F78FCDBA-33DC-4F47-9B4F-8C5D5666B2A3}" type="slidenum">
              <a:rPr lang="en-US"/>
              <a:pPr/>
              <a:t>22</a:t>
            </a:fld>
            <a:endParaRPr lang="en-US"/>
          </a:p>
        </p:txBody>
      </p:sp>
      <p:sp>
        <p:nvSpPr>
          <p:cNvPr id="67587" name="Slide Image Placeholder 2"/>
          <p:cNvSpPr>
            <a:spLocks noGrp="1" noRot="1" noChangeAspect="1" noTextEdit="1"/>
          </p:cNvSpPr>
          <p:nvPr>
            <p:ph type="sldImg"/>
          </p:nvPr>
        </p:nvSpPr>
        <p:spPr>
          <a:ln/>
        </p:spPr>
      </p:sp>
      <p:sp>
        <p:nvSpPr>
          <p:cNvPr id="67588"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32532088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532110AE-2786-F948-ABA2-C89FE4B8EFA1}" type="slidenum">
              <a:rPr lang="en-US"/>
              <a:pPr/>
              <a:t>23</a:t>
            </a:fld>
            <a:endParaRPr lang="en-US"/>
          </a:p>
        </p:txBody>
      </p:sp>
      <p:sp>
        <p:nvSpPr>
          <p:cNvPr id="68611"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t>Tie this into the script.  Note that when you start a phase in the process, you have to start the time log.</a:t>
            </a:r>
          </a:p>
        </p:txBody>
      </p:sp>
      <p:sp>
        <p:nvSpPr>
          <p:cNvPr id="68612" name="Slide Image Placeholder 3"/>
          <p:cNvSpPr>
            <a:spLocks noGrp="1" noRot="1" noChangeAspect="1" noTextEdit="1"/>
          </p:cNvSpPr>
          <p:nvPr>
            <p:ph type="sldImg"/>
          </p:nvPr>
        </p:nvSpPr>
        <p:spPr>
          <a:ln/>
        </p:spPr>
      </p:sp>
    </p:spTree>
    <p:extLst>
      <p:ext uri="{BB962C8B-B14F-4D97-AF65-F5344CB8AC3E}">
        <p14:creationId xmlns:p14="http://schemas.microsoft.com/office/powerpoint/2010/main" val="175316222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FFF02F94-BFB7-F34F-A46F-2B2E1D15B832}" type="slidenum">
              <a:rPr lang="en-US"/>
              <a:pPr/>
              <a:t>24</a:t>
            </a:fld>
            <a:endParaRPr lang="en-US"/>
          </a:p>
        </p:txBody>
      </p:sp>
      <p:sp>
        <p:nvSpPr>
          <p:cNvPr id="6963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t>Read the steps from the planning script; the slide will show how to make an entry onto the PSP0 project plan summary form.  The slide will note that fields that can be typed in on the Summary form are shadowed (though it</a:t>
            </a:r>
            <a:r>
              <a:rPr lang="ja-JP" altLang="en-US"/>
              <a:t>’</a:t>
            </a:r>
            <a:r>
              <a:rPr lang="en-US"/>
              <a:t>s hard to see). Next read the exit criteria for the planning phase.  If the exit criteria have been met, then the time log is ended.</a:t>
            </a:r>
          </a:p>
        </p:txBody>
      </p:sp>
      <p:sp>
        <p:nvSpPr>
          <p:cNvPr id="69636" name="Slide Image Placeholder 3"/>
          <p:cNvSpPr>
            <a:spLocks noGrp="1" noRot="1" noChangeAspect="1" noTextEdit="1"/>
          </p:cNvSpPr>
          <p:nvPr>
            <p:ph type="sldImg"/>
          </p:nvPr>
        </p:nvSpPr>
        <p:spPr>
          <a:ln/>
        </p:spPr>
      </p:sp>
    </p:spTree>
    <p:extLst>
      <p:ext uri="{BB962C8B-B14F-4D97-AF65-F5344CB8AC3E}">
        <p14:creationId xmlns:p14="http://schemas.microsoft.com/office/powerpoint/2010/main" val="193411241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B29926D9-8E29-5545-B8EF-ADAB17B7715F}" type="slidenum">
              <a:rPr lang="en-US"/>
              <a:pPr/>
              <a:t>25</a:t>
            </a:fld>
            <a:endParaRPr lang="en-US"/>
          </a:p>
        </p:txBody>
      </p:sp>
      <p:sp>
        <p:nvSpPr>
          <p:cNvPr id="70659"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t>Pay special attention to the compile and test phases to start to describe the difference between the test phase vs. the activity of testing.</a:t>
            </a:r>
          </a:p>
        </p:txBody>
      </p:sp>
      <p:sp>
        <p:nvSpPr>
          <p:cNvPr id="70660" name="Slide Image Placeholder 3"/>
          <p:cNvSpPr>
            <a:spLocks noGrp="1" noRot="1" noChangeAspect="1" noTextEdit="1"/>
          </p:cNvSpPr>
          <p:nvPr>
            <p:ph type="sldImg"/>
          </p:nvPr>
        </p:nvSpPr>
        <p:spPr>
          <a:ln/>
        </p:spPr>
      </p:sp>
    </p:spTree>
    <p:extLst>
      <p:ext uri="{BB962C8B-B14F-4D97-AF65-F5344CB8AC3E}">
        <p14:creationId xmlns:p14="http://schemas.microsoft.com/office/powerpoint/2010/main" val="99683419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25FDB009-121C-154C-8C0D-AB2A63BE023D}" type="slidenum">
              <a:rPr lang="en-US"/>
              <a:pPr/>
              <a:t>26</a:t>
            </a:fld>
            <a:endParaRPr lang="en-US"/>
          </a:p>
        </p:txBody>
      </p:sp>
      <p:sp>
        <p:nvSpPr>
          <p:cNvPr id="71683"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t>Examples of bad defect descriptions would be to cut and paste the errors the compiler spits out.  This is small since you (usually we have addressed the instructor directly) can simply switch to the tool.</a:t>
            </a:r>
          </a:p>
        </p:txBody>
      </p:sp>
      <p:sp>
        <p:nvSpPr>
          <p:cNvPr id="71684" name="Slide Image Placeholder 3"/>
          <p:cNvSpPr>
            <a:spLocks noGrp="1" noRot="1" noChangeAspect="1" noTextEdit="1"/>
          </p:cNvSpPr>
          <p:nvPr>
            <p:ph type="sldImg"/>
          </p:nvPr>
        </p:nvSpPr>
        <p:spPr>
          <a:ln/>
        </p:spPr>
      </p:sp>
    </p:spTree>
    <p:extLst>
      <p:ext uri="{BB962C8B-B14F-4D97-AF65-F5344CB8AC3E}">
        <p14:creationId xmlns:p14="http://schemas.microsoft.com/office/powerpoint/2010/main" val="311570885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33DA0E58-2C6D-774D-BF71-D2524DDF4FC3}" type="slidenum">
              <a:rPr lang="en-US"/>
              <a:pPr/>
              <a:t>27</a:t>
            </a:fld>
            <a:endParaRPr lang="en-US"/>
          </a:p>
        </p:txBody>
      </p:sp>
      <p:sp>
        <p:nvSpPr>
          <p:cNvPr id="72707"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t>This slide describes the defect type standard and shows students how to update it.  It will also emphasize that defect type standards are personal and that it is important to be consistent. If time allows, conduct a short class discussion on why it</a:t>
            </a:r>
            <a:r>
              <a:rPr lang="ja-JP" altLang="en-US"/>
              <a:t>’</a:t>
            </a:r>
            <a:r>
              <a:rPr lang="en-US"/>
              <a:t>s important to be consistent.</a:t>
            </a:r>
          </a:p>
        </p:txBody>
      </p:sp>
      <p:sp>
        <p:nvSpPr>
          <p:cNvPr id="72708" name="Slide Image Placeholder 3"/>
          <p:cNvSpPr>
            <a:spLocks noGrp="1" noRot="1" noChangeAspect="1" noTextEdit="1"/>
          </p:cNvSpPr>
          <p:nvPr>
            <p:ph type="sldImg"/>
          </p:nvPr>
        </p:nvSpPr>
        <p:spPr>
          <a:ln/>
        </p:spPr>
      </p:sp>
    </p:spTree>
    <p:extLst>
      <p:ext uri="{BB962C8B-B14F-4D97-AF65-F5344CB8AC3E}">
        <p14:creationId xmlns:p14="http://schemas.microsoft.com/office/powerpoint/2010/main" val="33015676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45E21F4B-F12C-D149-A253-80C9EC3C01B2}" type="slidenum">
              <a:rPr lang="en-US"/>
              <a:pPr/>
              <a:t>28</a:t>
            </a:fld>
            <a:endParaRPr lang="en-US"/>
          </a:p>
        </p:txBody>
      </p:sp>
      <p:sp>
        <p:nvSpPr>
          <p:cNvPr id="73731" name="Slide Image Placeholder 2"/>
          <p:cNvSpPr>
            <a:spLocks noGrp="1" noRot="1" noChangeAspect="1" noTextEdit="1"/>
          </p:cNvSpPr>
          <p:nvPr>
            <p:ph type="sldImg"/>
          </p:nvPr>
        </p:nvSpPr>
        <p:spPr>
          <a:ln/>
        </p:spPr>
      </p:sp>
      <p:sp>
        <p:nvSpPr>
          <p:cNvPr id="73732"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28281826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E1FB8114-979A-3A45-A5E0-D9CDBBE6AC1D}" type="slidenum">
              <a:rPr lang="en-US"/>
              <a:pPr/>
              <a:t>29</a:t>
            </a:fld>
            <a:endParaRPr lang="en-US"/>
          </a:p>
        </p:txBody>
      </p:sp>
      <p:sp>
        <p:nvSpPr>
          <p:cNvPr id="74755" name="Slide Image Placeholder 2"/>
          <p:cNvSpPr>
            <a:spLocks noGrp="1" noRot="1" noChangeAspect="1" noTextEdit="1"/>
          </p:cNvSpPr>
          <p:nvPr>
            <p:ph type="sldImg"/>
          </p:nvPr>
        </p:nvSpPr>
        <p:spPr>
          <a:ln/>
        </p:spPr>
      </p:sp>
      <p:sp>
        <p:nvSpPr>
          <p:cNvPr id="74756"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327632239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4317D341-C297-364A-86F8-A040015F3283}" type="slidenum">
              <a:rPr lang="en-US"/>
              <a:pPr/>
              <a:t>30</a:t>
            </a:fld>
            <a:endParaRPr lang="en-US"/>
          </a:p>
        </p:txBody>
      </p:sp>
      <p:sp>
        <p:nvSpPr>
          <p:cNvPr id="75779" name="Slide Image Placeholder 2"/>
          <p:cNvSpPr>
            <a:spLocks noGrp="1" noRot="1" noChangeAspect="1" noTextEdit="1"/>
          </p:cNvSpPr>
          <p:nvPr>
            <p:ph type="sldImg"/>
          </p:nvPr>
        </p:nvSpPr>
        <p:spPr>
          <a:ln/>
        </p:spPr>
      </p:sp>
      <p:sp>
        <p:nvSpPr>
          <p:cNvPr id="75780"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24480609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3B5BB14C-C7BE-E14E-997E-5CE0AFCEF5A2}" type="slidenum">
              <a:rPr lang="en-US"/>
              <a:pPr/>
              <a:t>4</a:t>
            </a:fld>
            <a:endParaRPr lang="en-US"/>
          </a:p>
        </p:txBody>
      </p:sp>
      <p:sp>
        <p:nvSpPr>
          <p:cNvPr id="49155" name="Slide Image Placeholder 2"/>
          <p:cNvSpPr>
            <a:spLocks noGrp="1" noRot="1" noChangeAspect="1" noTextEdit="1"/>
          </p:cNvSpPr>
          <p:nvPr>
            <p:ph type="sldImg"/>
          </p:nvPr>
        </p:nvSpPr>
        <p:spPr>
          <a:ln/>
        </p:spPr>
      </p:sp>
      <p:sp>
        <p:nvSpPr>
          <p:cNvPr id="49156"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223321563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60898710-4B43-294A-B393-117BF58D932C}" type="slidenum">
              <a:rPr lang="en-US"/>
              <a:pPr/>
              <a:t>31</a:t>
            </a:fld>
            <a:endParaRPr lang="en-US"/>
          </a:p>
        </p:txBody>
      </p:sp>
      <p:sp>
        <p:nvSpPr>
          <p:cNvPr id="76803" name="Slide Image Placeholder 2"/>
          <p:cNvSpPr>
            <a:spLocks noGrp="1" noRot="1" noChangeAspect="1" noTextEdit="1"/>
          </p:cNvSpPr>
          <p:nvPr>
            <p:ph type="sldImg"/>
          </p:nvPr>
        </p:nvSpPr>
        <p:spPr>
          <a:ln/>
        </p:spPr>
      </p:sp>
      <p:sp>
        <p:nvSpPr>
          <p:cNvPr id="76804"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338246253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D49F14A8-2460-1847-B1C9-6C8E0802F823}" type="slidenum">
              <a:rPr lang="en-US"/>
              <a:pPr/>
              <a:t>32</a:t>
            </a:fld>
            <a:endParaRPr lang="en-US"/>
          </a:p>
        </p:txBody>
      </p:sp>
      <p:sp>
        <p:nvSpPr>
          <p:cNvPr id="77827" name="Slide Image Placeholder 2"/>
          <p:cNvSpPr>
            <a:spLocks noGrp="1" noRot="1" noChangeAspect="1" noTextEdit="1"/>
          </p:cNvSpPr>
          <p:nvPr>
            <p:ph type="sldImg"/>
          </p:nvPr>
        </p:nvSpPr>
        <p:spPr>
          <a:ln/>
        </p:spPr>
      </p:sp>
      <p:sp>
        <p:nvSpPr>
          <p:cNvPr id="77828"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35253728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F12E384B-6071-3A48-A755-E8E8853DFE3C}" type="slidenum">
              <a:rPr lang="en-US"/>
              <a:pPr/>
              <a:t>33</a:t>
            </a:fld>
            <a:endParaRPr lang="en-US"/>
          </a:p>
        </p:txBody>
      </p:sp>
      <p:sp>
        <p:nvSpPr>
          <p:cNvPr id="78851" name="Slide Image Placeholder 2"/>
          <p:cNvSpPr>
            <a:spLocks noGrp="1" noRot="1" noChangeAspect="1" noTextEdit="1"/>
          </p:cNvSpPr>
          <p:nvPr>
            <p:ph type="sldImg"/>
          </p:nvPr>
        </p:nvSpPr>
        <p:spPr>
          <a:ln/>
        </p:spPr>
      </p:sp>
      <p:sp>
        <p:nvSpPr>
          <p:cNvPr id="78852"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272533180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AACE529D-09D5-2F47-8BA8-D1DA4ED1E1BB}" type="slidenum">
              <a:rPr lang="en-US"/>
              <a:pPr/>
              <a:t>34</a:t>
            </a:fld>
            <a:endParaRPr lang="en-US"/>
          </a:p>
        </p:txBody>
      </p:sp>
      <p:sp>
        <p:nvSpPr>
          <p:cNvPr id="79875" name="Slide Image Placeholder 2"/>
          <p:cNvSpPr>
            <a:spLocks noGrp="1" noRot="1" noChangeAspect="1" noTextEdit="1"/>
          </p:cNvSpPr>
          <p:nvPr>
            <p:ph type="sldImg"/>
          </p:nvPr>
        </p:nvSpPr>
        <p:spPr>
          <a:ln/>
        </p:spPr>
      </p:sp>
      <p:sp>
        <p:nvSpPr>
          <p:cNvPr id="79876"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365346949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5871457F-3A3C-DE4C-9CD8-69FD966C6C5F}" type="slidenum">
              <a:rPr lang="en-US"/>
              <a:pPr/>
              <a:t>35</a:t>
            </a:fld>
            <a:endParaRPr lang="en-US"/>
          </a:p>
        </p:txBody>
      </p:sp>
      <p:sp>
        <p:nvSpPr>
          <p:cNvPr id="80899" name="Slide Image Placeholder 2"/>
          <p:cNvSpPr>
            <a:spLocks noGrp="1" noRot="1" noChangeAspect="1" noTextEdit="1"/>
          </p:cNvSpPr>
          <p:nvPr>
            <p:ph type="sldImg"/>
          </p:nvPr>
        </p:nvSpPr>
        <p:spPr>
          <a:ln/>
        </p:spPr>
      </p:sp>
      <p:sp>
        <p:nvSpPr>
          <p:cNvPr id="80900"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304391533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66CAD895-CE85-5C4E-AA88-E3CE2885E5CA}" type="slidenum">
              <a:rPr lang="en-US"/>
              <a:pPr/>
              <a:t>36</a:t>
            </a:fld>
            <a:endParaRPr lang="en-US"/>
          </a:p>
        </p:txBody>
      </p:sp>
      <p:sp>
        <p:nvSpPr>
          <p:cNvPr id="81923" name="Slide Image Placeholder 2"/>
          <p:cNvSpPr>
            <a:spLocks noGrp="1" noRot="1" noChangeAspect="1" noTextEdit="1"/>
          </p:cNvSpPr>
          <p:nvPr>
            <p:ph type="sldImg"/>
          </p:nvPr>
        </p:nvSpPr>
        <p:spPr>
          <a:ln/>
        </p:spPr>
      </p:sp>
      <p:sp>
        <p:nvSpPr>
          <p:cNvPr id="81924"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275602041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5024EFCA-D89A-2D4E-81CA-2087143A4CF0}" type="slidenum">
              <a:rPr lang="en-US"/>
              <a:pPr/>
              <a:t>37</a:t>
            </a:fld>
            <a:endParaRPr lang="en-US"/>
          </a:p>
        </p:txBody>
      </p:sp>
      <p:sp>
        <p:nvSpPr>
          <p:cNvPr id="82947"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t>Try to discuss this as the difference between the state of the program and the activity of the programmer.</a:t>
            </a:r>
          </a:p>
        </p:txBody>
      </p:sp>
      <p:sp>
        <p:nvSpPr>
          <p:cNvPr id="82948" name="Slide Image Placeholder 3"/>
          <p:cNvSpPr>
            <a:spLocks noGrp="1" noRot="1" noChangeAspect="1" noTextEdit="1"/>
          </p:cNvSpPr>
          <p:nvPr>
            <p:ph type="sldImg"/>
          </p:nvPr>
        </p:nvSpPr>
        <p:spPr>
          <a:ln/>
        </p:spPr>
      </p:sp>
    </p:spTree>
    <p:extLst>
      <p:ext uri="{BB962C8B-B14F-4D97-AF65-F5344CB8AC3E}">
        <p14:creationId xmlns:p14="http://schemas.microsoft.com/office/powerpoint/2010/main" val="399599083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09A7466C-1458-9143-AA40-19B5C3837053}" type="slidenum">
              <a:rPr lang="en-US"/>
              <a:pPr/>
              <a:t>38</a:t>
            </a:fld>
            <a:endParaRPr lang="en-US"/>
          </a:p>
        </p:txBody>
      </p:sp>
      <p:sp>
        <p:nvSpPr>
          <p:cNvPr id="83971" name="Slide Image Placeholder 2"/>
          <p:cNvSpPr>
            <a:spLocks noGrp="1" noRot="1" noChangeAspect="1" noTextEdit="1"/>
          </p:cNvSpPr>
          <p:nvPr>
            <p:ph type="sldImg"/>
          </p:nvPr>
        </p:nvSpPr>
        <p:spPr>
          <a:ln/>
        </p:spPr>
      </p:sp>
      <p:sp>
        <p:nvSpPr>
          <p:cNvPr id="83972"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377873606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CD171032-FD6E-6644-BBC0-72079944B309}" type="slidenum">
              <a:rPr lang="en-US"/>
              <a:pPr/>
              <a:t>39</a:t>
            </a:fld>
            <a:endParaRPr lang="en-US"/>
          </a:p>
        </p:txBody>
      </p:sp>
      <p:sp>
        <p:nvSpPr>
          <p:cNvPr id="84995" name="Slide Image Placeholder 2"/>
          <p:cNvSpPr>
            <a:spLocks noGrp="1" noRot="1" noChangeAspect="1" noTextEdit="1"/>
          </p:cNvSpPr>
          <p:nvPr>
            <p:ph type="sldImg"/>
          </p:nvPr>
        </p:nvSpPr>
        <p:spPr>
          <a:ln/>
        </p:spPr>
      </p:sp>
      <p:sp>
        <p:nvSpPr>
          <p:cNvPr id="84996"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274176002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6847E61D-3C5C-984D-B3B2-9EEEE0275789}" type="slidenum">
              <a:rPr lang="en-US"/>
              <a:pPr/>
              <a:t>40</a:t>
            </a:fld>
            <a:endParaRPr lang="en-US"/>
          </a:p>
        </p:txBody>
      </p:sp>
      <p:sp>
        <p:nvSpPr>
          <p:cNvPr id="86019" name="Slide Image Placeholder 2"/>
          <p:cNvSpPr>
            <a:spLocks noGrp="1" noRot="1" noChangeAspect="1" noTextEdit="1"/>
          </p:cNvSpPr>
          <p:nvPr>
            <p:ph type="sldImg"/>
          </p:nvPr>
        </p:nvSpPr>
        <p:spPr>
          <a:ln/>
        </p:spPr>
      </p:sp>
      <p:sp>
        <p:nvSpPr>
          <p:cNvPr id="86020"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37220680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9B5B68E8-5277-AC4F-B7C1-6D09D85EF4E5}" type="slidenum">
              <a:rPr lang="en-US"/>
              <a:pPr/>
              <a:t>5</a:t>
            </a:fld>
            <a:endParaRPr lang="en-US"/>
          </a:p>
        </p:txBody>
      </p:sp>
      <p:sp>
        <p:nvSpPr>
          <p:cNvPr id="50179" name="Slide Image Placeholder 2"/>
          <p:cNvSpPr>
            <a:spLocks noGrp="1" noRot="1" noChangeAspect="1" noTextEdit="1"/>
          </p:cNvSpPr>
          <p:nvPr>
            <p:ph type="sldImg"/>
          </p:nvPr>
        </p:nvSpPr>
        <p:spPr>
          <a:ln/>
        </p:spPr>
      </p:sp>
      <p:sp>
        <p:nvSpPr>
          <p:cNvPr id="50180"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102477302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22218AF1-F1A2-C942-903E-90FC63B41615}" type="slidenum">
              <a:rPr lang="en-US"/>
              <a:pPr/>
              <a:t>41</a:t>
            </a:fld>
            <a:endParaRPr lang="en-US"/>
          </a:p>
        </p:txBody>
      </p:sp>
      <p:sp>
        <p:nvSpPr>
          <p:cNvPr id="87043" name="Slide Image Placeholder 2"/>
          <p:cNvSpPr>
            <a:spLocks noGrp="1" noRot="1" noChangeAspect="1" noTextEdit="1"/>
          </p:cNvSpPr>
          <p:nvPr>
            <p:ph type="sldImg"/>
          </p:nvPr>
        </p:nvSpPr>
        <p:spPr>
          <a:ln/>
        </p:spPr>
      </p:sp>
      <p:sp>
        <p:nvSpPr>
          <p:cNvPr id="87044"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159259797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A4BC3760-34A6-8F4C-A9F6-74D3CDA61598}" type="slidenum">
              <a:rPr lang="en-US"/>
              <a:pPr/>
              <a:t>42</a:t>
            </a:fld>
            <a:endParaRPr lang="en-US"/>
          </a:p>
        </p:txBody>
      </p:sp>
      <p:sp>
        <p:nvSpPr>
          <p:cNvPr id="88067" name="Slide Image Placeholder 2"/>
          <p:cNvSpPr>
            <a:spLocks noGrp="1" noRot="1" noChangeAspect="1" noTextEdit="1"/>
          </p:cNvSpPr>
          <p:nvPr>
            <p:ph type="sldImg"/>
          </p:nvPr>
        </p:nvSpPr>
        <p:spPr>
          <a:ln/>
        </p:spPr>
      </p:sp>
      <p:sp>
        <p:nvSpPr>
          <p:cNvPr id="88068"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143276106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8FED4006-BB3E-034B-9BD1-E97B8F5563DC}" type="slidenum">
              <a:rPr lang="en-US"/>
              <a:pPr/>
              <a:t>43</a:t>
            </a:fld>
            <a:endParaRPr lang="en-US"/>
          </a:p>
        </p:txBody>
      </p:sp>
      <p:sp>
        <p:nvSpPr>
          <p:cNvPr id="89091" name="Slide Image Placeholder 2"/>
          <p:cNvSpPr>
            <a:spLocks noGrp="1" noRot="1" noChangeAspect="1" noTextEdit="1"/>
          </p:cNvSpPr>
          <p:nvPr>
            <p:ph type="sldImg"/>
          </p:nvPr>
        </p:nvSpPr>
        <p:spPr>
          <a:ln/>
        </p:spPr>
      </p:sp>
      <p:sp>
        <p:nvSpPr>
          <p:cNvPr id="89092"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15972433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3FFEE434-D22F-A442-BED9-E4F93C6EDB96}" type="slidenum">
              <a:rPr lang="en-US"/>
              <a:pPr/>
              <a:t>6</a:t>
            </a:fld>
            <a:endParaRPr lang="en-US"/>
          </a:p>
        </p:txBody>
      </p:sp>
      <p:sp>
        <p:nvSpPr>
          <p:cNvPr id="51203" name="Slide Image Placeholder 2"/>
          <p:cNvSpPr>
            <a:spLocks noGrp="1" noRot="1" noChangeAspect="1" noTextEdit="1"/>
          </p:cNvSpPr>
          <p:nvPr>
            <p:ph type="sldImg"/>
          </p:nvPr>
        </p:nvSpPr>
        <p:spPr>
          <a:ln/>
        </p:spPr>
      </p:sp>
      <p:sp>
        <p:nvSpPr>
          <p:cNvPr id="51204"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39363472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B6A6545C-9275-C049-921C-38C7EE34BE62}" type="slidenum">
              <a:rPr lang="en-US"/>
              <a:pPr/>
              <a:t>7</a:t>
            </a:fld>
            <a:endParaRPr lang="en-US"/>
          </a:p>
        </p:txBody>
      </p:sp>
      <p:sp>
        <p:nvSpPr>
          <p:cNvPr id="52227" name="Slide Image Placeholder 2"/>
          <p:cNvSpPr>
            <a:spLocks noGrp="1" noRot="1" noChangeAspect="1" noTextEdit="1"/>
          </p:cNvSpPr>
          <p:nvPr>
            <p:ph type="sldImg"/>
          </p:nvPr>
        </p:nvSpPr>
        <p:spPr>
          <a:ln/>
        </p:spPr>
      </p:sp>
      <p:sp>
        <p:nvSpPr>
          <p:cNvPr id="52228"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9383274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81DAF7C4-5675-734B-8016-07B43DBFE3A0}" type="slidenum">
              <a:rPr lang="en-US"/>
              <a:pPr/>
              <a:t>8</a:t>
            </a:fld>
            <a:endParaRPr lang="en-US"/>
          </a:p>
        </p:txBody>
      </p:sp>
      <p:sp>
        <p:nvSpPr>
          <p:cNvPr id="53251" name="Slide Image Placeholder 2"/>
          <p:cNvSpPr>
            <a:spLocks noGrp="1" noRot="1" noChangeAspect="1" noTextEdit="1"/>
          </p:cNvSpPr>
          <p:nvPr>
            <p:ph type="sldImg"/>
          </p:nvPr>
        </p:nvSpPr>
        <p:spPr>
          <a:ln/>
        </p:spPr>
      </p:sp>
      <p:sp>
        <p:nvSpPr>
          <p:cNvPr id="53252"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18011368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4F93C05C-0206-D940-8E7A-519D38C007A3}" type="slidenum">
              <a:rPr lang="en-US"/>
              <a:pPr/>
              <a:t>9</a:t>
            </a:fld>
            <a:endParaRPr lang="en-US"/>
          </a:p>
        </p:txBody>
      </p:sp>
      <p:sp>
        <p:nvSpPr>
          <p:cNvPr id="54275" name="Slide Image Placeholder 2"/>
          <p:cNvSpPr>
            <a:spLocks noGrp="1" noRot="1" noChangeAspect="1" noTextEdit="1"/>
          </p:cNvSpPr>
          <p:nvPr>
            <p:ph type="sldImg"/>
          </p:nvPr>
        </p:nvSpPr>
        <p:spPr>
          <a:ln/>
        </p:spPr>
      </p:sp>
      <p:sp>
        <p:nvSpPr>
          <p:cNvPr id="54276"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18230136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D5E7C52B-E8C3-6B41-AAD3-9974D6D05457}" type="slidenum">
              <a:rPr lang="en-US"/>
              <a:pPr/>
              <a:t>10</a:t>
            </a:fld>
            <a:endParaRPr lang="en-US"/>
          </a:p>
        </p:txBody>
      </p:sp>
      <p:sp>
        <p:nvSpPr>
          <p:cNvPr id="55299" name="Slide Image Placeholder 2"/>
          <p:cNvSpPr>
            <a:spLocks noGrp="1" noRot="1" noChangeAspect="1" noTextEdit="1"/>
          </p:cNvSpPr>
          <p:nvPr>
            <p:ph type="sldImg"/>
          </p:nvPr>
        </p:nvSpPr>
        <p:spPr>
          <a:ln/>
        </p:spPr>
      </p:sp>
      <p:sp>
        <p:nvSpPr>
          <p:cNvPr id="55300"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417274813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Picture Placeholder 5"/>
          <p:cNvPicPr>
            <a:picLocks noChangeAspect="1"/>
          </p:cNvPicPr>
          <p:nvPr/>
        </p:nvPicPr>
        <p:blipFill rotWithShape="1">
          <a:blip r:embed="rId2" cstate="screen">
            <a:extLst>
              <a:ext uri="{28A0092B-C50C-407E-A947-70E740481C1C}">
                <a14:useLocalDpi xmlns:a14="http://schemas.microsoft.com/office/drawing/2010/main"/>
              </a:ext>
            </a:extLst>
          </a:blip>
          <a:srcRect l="9026"/>
          <a:stretch/>
        </p:blipFill>
        <p:spPr>
          <a:xfrm>
            <a:off x="6059156" y="0"/>
            <a:ext cx="3084843" cy="6375400"/>
          </a:xfrm>
          <a:prstGeom prst="rect">
            <a:avLst/>
          </a:prstGeom>
        </p:spPr>
      </p:pic>
      <p:sp>
        <p:nvSpPr>
          <p:cNvPr id="7" name="Rectangle 6"/>
          <p:cNvSpPr/>
          <p:nvPr/>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chemeClr val="bg1"/>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1295400"/>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1" name="TextBox 10"/>
          <p:cNvSpPr txBox="1"/>
          <p:nvPr/>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5" name="Rectangle 1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3" name="Rectangle 73"/>
          <p:cNvSpPr>
            <a:spLocks noChangeArrowheads="1"/>
          </p:cNvSpPr>
          <p:nvPr/>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baseline="0" smtClean="0">
                <a:solidFill>
                  <a:srgbClr val="FFFFFF"/>
                </a:solidFill>
                <a:latin typeface="Arial" panose="020B0604020202020204" pitchFamily="34" charset="0"/>
                <a:cs typeface="Arial" panose="020B0604020202020204" pitchFamily="34" charset="0"/>
              </a:rPr>
              <a:t> </a:t>
            </a:r>
            <a:r>
              <a:rPr lang="en-US" sz="600" b="0" spc="0" baseline="0" dirty="0" smtClean="0">
                <a:solidFill>
                  <a:srgbClr val="FFFFFF"/>
                </a:solidFill>
                <a:latin typeface="Arial" panose="020B0604020202020204" pitchFamily="34" charset="0"/>
                <a:cs typeface="Arial" panose="020B0604020202020204" pitchFamily="34" charset="0"/>
              </a:rPr>
              <a:t>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This material has been approved for public release and unlimited distribution. Please see Copyright notice for non-US Government use and distribution.</a:t>
            </a:r>
            <a:endParaRPr lang="en-US" sz="500" dirty="0">
              <a:solidFill>
                <a:srgbClr val="FFFFFF"/>
              </a:solidFill>
              <a:latin typeface="Arial"/>
              <a:cs typeface="Arial"/>
            </a:endParaRPr>
          </a:p>
        </p:txBody>
      </p:sp>
      <p:pic>
        <p:nvPicPr>
          <p:cNvPr id="16" name="Picture Placeholder 5"/>
          <p:cNvPicPr>
            <a:picLocks noChangeAspect="1"/>
          </p:cNvPicPr>
          <p:nvPr userDrawn="1"/>
        </p:nvPicPr>
        <p:blipFill rotWithShape="1">
          <a:blip r:embed="rId2" cstate="screen">
            <a:extLst>
              <a:ext uri="{28A0092B-C50C-407E-A947-70E740481C1C}">
                <a14:useLocalDpi xmlns:a14="http://schemas.microsoft.com/office/drawing/2010/main"/>
              </a:ext>
            </a:extLst>
          </a:blip>
          <a:srcRect l="9026"/>
          <a:stretch/>
        </p:blipFill>
        <p:spPr>
          <a:xfrm>
            <a:off x="6059156" y="0"/>
            <a:ext cx="3084843" cy="6375400"/>
          </a:xfrm>
          <a:prstGeom prst="rect">
            <a:avLst/>
          </a:prstGeom>
        </p:spPr>
      </p:pic>
      <p:sp>
        <p:nvSpPr>
          <p:cNvPr id="17" name="Rectangle 16"/>
          <p:cNvSpPr/>
          <p:nvPr userDrawn="1"/>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18" name="TextBox 17"/>
          <p:cNvSpPr txBox="1"/>
          <p:nvPr userDrawn="1"/>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9" name="Rectangle 18"/>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21" name="Rectangle 73"/>
          <p:cNvSpPr>
            <a:spLocks noChangeArrowheads="1"/>
          </p:cNvSpPr>
          <p:nvPr userDrawn="1"/>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22" name="TextBox 21"/>
          <p:cNvSpPr txBox="1"/>
          <p:nvPr userDrawn="1"/>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This material has been approved for public release and unlimited distribution. Please see Copyright notice for non-US Government use and distribution.</a:t>
            </a:r>
            <a:endParaRPr lang="en-US" sz="500" dirty="0">
              <a:solidFill>
                <a:srgbClr val="FFFFFF"/>
              </a:solidFill>
              <a:latin typeface="Arial"/>
              <a:cs typeface="Arial"/>
            </a:endParaRPr>
          </a:p>
        </p:txBody>
      </p:sp>
    </p:spTree>
    <p:extLst>
      <p:ext uri="{BB962C8B-B14F-4D97-AF65-F5344CB8AC3E}">
        <p14:creationId xmlns:p14="http://schemas.microsoft.com/office/powerpoint/2010/main" val="412685652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88996309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7175" y="546100"/>
            <a:ext cx="8505825" cy="341313"/>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04800" y="1447800"/>
            <a:ext cx="4151313"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08513" y="1447800"/>
            <a:ext cx="4151312"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96348485"/>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57175" y="546100"/>
            <a:ext cx="8505825" cy="341313"/>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04800" y="1447800"/>
            <a:ext cx="8455025" cy="4648200"/>
          </a:xfrm>
        </p:spPr>
        <p:txBody>
          <a:bodyPr/>
          <a:lstStyle/>
          <a:p>
            <a:pPr lvl="0"/>
            <a:r>
              <a:rPr lang="en-US" noProof="0" smtClean="0"/>
              <a:t>Click icon to add table</a:t>
            </a:r>
            <a:endParaRPr lang="en-US" noProof="0" smtClean="0"/>
          </a:p>
        </p:txBody>
      </p:sp>
    </p:spTree>
    <p:extLst>
      <p:ext uri="{BB962C8B-B14F-4D97-AF65-F5344CB8AC3E}">
        <p14:creationId xmlns:p14="http://schemas.microsoft.com/office/powerpoint/2010/main" val="400125604"/>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9856856"/>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2098279875"/>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9144000" cy="6336792"/>
          </a:xfrm>
        </p:spPr>
        <p:txBody>
          <a:bodyPr/>
          <a:lstStyle/>
          <a:p>
            <a:r>
              <a:rPr lang="en-US" smtClean="0"/>
              <a:t>Drag picture to placeholder or click icon to add</a:t>
            </a:r>
            <a:endParaRPr lang="en-US"/>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ysClr val="windowText" lastClr="000000"/>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2019300"/>
          </a:xfrm>
        </p:spPr>
        <p:txBody>
          <a:bodyPr>
            <a:normAutofit/>
          </a:bodyPr>
          <a:lstStyle>
            <a:lvl1pPr marL="0" indent="0" algn="l">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0" name="Rectangle 9"/>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6" name="Rectangle 73"/>
          <p:cNvSpPr>
            <a:spLocks noChangeArrowheads="1"/>
          </p:cNvSpPr>
          <p:nvPr userDrawn="1"/>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7" name="TextBox 16"/>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51205131"/>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55324029"/>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86351500"/>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wo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367020488"/>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hree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4871285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9144000" cy="6336792"/>
          </a:xfrm>
        </p:spPr>
        <p:txBody>
          <a:bodyPr/>
          <a:lstStyle/>
          <a:p>
            <a:r>
              <a:rPr lang="en-US" smtClean="0"/>
              <a:t>Click icon to add picture</a:t>
            </a:r>
            <a:endParaRPr lang="en-US"/>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ysClr val="windowText" lastClr="000000"/>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2019300"/>
          </a:xfrm>
        </p:spPr>
        <p:txBody>
          <a:bodyPr>
            <a:normAutofit/>
          </a:bodyPr>
          <a:lstStyle>
            <a:lvl1pPr marL="0" indent="0" algn="l">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0" name="Rectangle 9"/>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6" name="Rectangle 73"/>
          <p:cNvSpPr>
            <a:spLocks noChangeArrowheads="1"/>
          </p:cNvSpPr>
          <p:nvPr/>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7" name="TextBox 16"/>
          <p:cNvSpPr txBox="1"/>
          <p:nvPr/>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
        <p:nvSpPr>
          <p:cNvPr id="11" name="Rectangle 10"/>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8" name="Rectangle 73"/>
          <p:cNvSpPr>
            <a:spLocks noChangeArrowheads="1"/>
          </p:cNvSpPr>
          <p:nvPr userDrawn="1"/>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9" name="TextBox 18"/>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397218914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Fou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75094992"/>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7" name="Rectangle 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PSP Fundamentals: Using PSP0</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34548953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a:xfrm>
            <a:off x="401934" y="228988"/>
            <a:ext cx="8310266" cy="669854"/>
          </a:xfrm>
        </p:spPr>
        <p:txBody>
          <a:bodyPr/>
          <a:lstStyle/>
          <a:p>
            <a:r>
              <a:rPr lang="en-US" smtClean="0"/>
              <a:t>Click to edit Master title style</a:t>
            </a:r>
            <a:endParaRPr lang="en-US"/>
          </a:p>
        </p:txBody>
      </p:sp>
    </p:spTree>
    <p:extLst>
      <p:ext uri="{BB962C8B-B14F-4D97-AF65-F5344CB8AC3E}">
        <p14:creationId xmlns:p14="http://schemas.microsoft.com/office/powerpoint/2010/main" val="302465903"/>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Majo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12680162"/>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214948832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Tree>
    <p:extLst>
      <p:ext uri="{BB962C8B-B14F-4D97-AF65-F5344CB8AC3E}">
        <p14:creationId xmlns:p14="http://schemas.microsoft.com/office/powerpoint/2010/main" val="250090821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15335531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30766988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50366589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Fou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86615058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7" name="Rectangle 6"/>
          <p:cNvSpPr/>
          <p:nvPr/>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73"/>
          <p:cNvSpPr>
            <a:spLocks noChangeArrowheads="1"/>
          </p:cNvSpPr>
          <p:nvPr/>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PSP Fundamentals: Day 2 Agenda</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
        <p:nvSpPr>
          <p:cNvPr id="15" name="Rectangle 14"/>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6" name="Rectangle 15"/>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8" name="Rectangle 17"/>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PSP Fundamentals: Using PSP0</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20" name="TextBox 19"/>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2994674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a:xfrm>
            <a:off x="401934" y="228988"/>
            <a:ext cx="8310266" cy="669854"/>
          </a:xfrm>
        </p:spPr>
        <p:txBody>
          <a:bodyPr/>
          <a:lstStyle/>
          <a:p>
            <a:r>
              <a:rPr lang="en-US" smtClean="0"/>
              <a:t>Click to edit Master title style</a:t>
            </a:r>
            <a:endParaRPr lang="en-US"/>
          </a:p>
        </p:txBody>
      </p:sp>
    </p:spTree>
    <p:extLst>
      <p:ext uri="{BB962C8B-B14F-4D97-AF65-F5344CB8AC3E}">
        <p14:creationId xmlns:p14="http://schemas.microsoft.com/office/powerpoint/2010/main" val="252143773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1.pn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6340093"/>
            <a:ext cx="9144000" cy="51790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3" name="Rectangle 73"/>
          <p:cNvSpPr>
            <a:spLocks noChangeArrowheads="1"/>
          </p:cNvSpPr>
          <p:nvPr/>
        </p:nvSpPr>
        <p:spPr bwMode="white">
          <a:xfrm>
            <a:off x="4413250" y="6411779"/>
            <a:ext cx="2019300" cy="276999"/>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600" b="1" dirty="0" smtClean="0">
                <a:latin typeface="Arial" panose="020B0604020202020204" pitchFamily="34" charset="0"/>
                <a:cs typeface="Arial" panose="020B0604020202020204" pitchFamily="34" charset="0"/>
              </a:rPr>
              <a:t>PSP Fundamentals: Day 2 Agenda</a:t>
            </a:r>
          </a:p>
          <a:p>
            <a:pPr eaLnBrk="0" hangingPunct="0">
              <a:spcBef>
                <a:spcPct val="0"/>
              </a:spcBef>
            </a:pPr>
            <a:r>
              <a:rPr lang="en-US" sz="600" dirty="0" smtClean="0">
                <a:solidFill>
                  <a:schemeClr val="tx1"/>
                </a:solidFill>
                <a:latin typeface="Arial" panose="020B0604020202020204" pitchFamily="34" charset="0"/>
                <a:cs typeface="Arial" panose="020B0604020202020204" pitchFamily="34" charset="0"/>
              </a:rPr>
              <a:t>September 2016</a:t>
            </a:r>
          </a:p>
          <a:p>
            <a:pPr marL="0" indent="0" algn="l" eaLnBrk="0" hangingPunct="0">
              <a:lnSpc>
                <a:spcPct val="100000"/>
              </a:lnSpc>
              <a:spcBef>
                <a:spcPct val="0"/>
              </a:spcBef>
            </a:pPr>
            <a:r>
              <a:rPr lang="en-US" sz="600" b="0" spc="0" baseline="0" dirty="0" smtClean="0">
                <a:solidFill>
                  <a:schemeClr val="tx1"/>
                </a:solidFill>
                <a:latin typeface="Arial" panose="020B0604020202020204" pitchFamily="34" charset="0"/>
                <a:cs typeface="Arial" panose="020B0604020202020204" pitchFamily="34" charset="0"/>
              </a:rPr>
              <a:t> 2016 Carnegie Mellon University</a:t>
            </a:r>
            <a:endParaRPr lang="en-US" sz="600" b="0" spc="0" dirty="0">
              <a:solidFill>
                <a:schemeClr val="tx1"/>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285708" y="6470823"/>
            <a:ext cx="3816392" cy="257931"/>
          </a:xfrm>
          <a:prstGeom prst="rect">
            <a:avLst/>
          </a:prstGeom>
        </p:spPr>
      </p:pic>
      <p:sp>
        <p:nvSpPr>
          <p:cNvPr id="15" name="TextBox 14"/>
          <p:cNvSpPr txBox="1"/>
          <p:nvPr/>
        </p:nvSpPr>
        <p:spPr>
          <a:xfrm>
            <a:off x="6502400" y="6411779"/>
            <a:ext cx="1873250" cy="276999"/>
          </a:xfrm>
          <a:prstGeom prst="rect">
            <a:avLst/>
          </a:prstGeom>
          <a:noFill/>
        </p:spPr>
        <p:txBody>
          <a:bodyPr wrap="square" lIns="0" tIns="0" rIns="0" bIns="0" rtlCol="0">
            <a:spAutoFit/>
          </a:bodyPr>
          <a:lstStyle/>
          <a:p>
            <a:r>
              <a:rPr lang="en-US" sz="600" dirty="0" smtClean="0">
                <a:latin typeface="Arial"/>
                <a:cs typeface="Arial"/>
              </a:rPr>
              <a:t>This material has been approved for public release and unlimited distribution. Please see Copyright notice for non-US Government use and distribution.</a:t>
            </a:r>
            <a:endParaRPr lang="en-US" sz="500" dirty="0">
              <a:latin typeface="Arial"/>
              <a:cs typeface="Arial"/>
            </a:endParaRPr>
          </a:p>
        </p:txBody>
      </p:sp>
      <p:sp>
        <p:nvSpPr>
          <p:cNvPr id="2" name="Title Placeholder 1"/>
          <p:cNvSpPr>
            <a:spLocks noGrp="1"/>
          </p:cNvSpPr>
          <p:nvPr>
            <p:ph type="title"/>
          </p:nvPr>
        </p:nvSpPr>
        <p:spPr>
          <a:xfrm>
            <a:off x="401934" y="228988"/>
            <a:ext cx="7599066" cy="787012"/>
          </a:xfrm>
          <a:prstGeom prst="rect">
            <a:avLst/>
          </a:prstGeom>
        </p:spPr>
        <p:txBody>
          <a:bodyPr vert="horz" lIns="0" tIns="0" rIns="0" bIns="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01933" y="1081757"/>
            <a:ext cx="8320035" cy="4981191"/>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8"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0" name="Text Placeholder 7"/>
          <p:cNvSpPr txBox="1">
            <a:spLocks/>
          </p:cNvSpPr>
          <p:nvPr/>
        </p:nvSpPr>
        <p:spPr>
          <a:xfrm>
            <a:off x="401933" y="40191"/>
            <a:ext cx="5346933" cy="154541"/>
          </a:xfrm>
          <a:prstGeom prst="rect">
            <a:avLst/>
          </a:prstGeom>
        </p:spPr>
        <p:txBody>
          <a:bodyPr lIns="0" tIns="0" rIns="0" bIns="0"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PSP Fundamentals: Day 2 Agenda</a:t>
            </a:r>
            <a:endParaRPr lang="en-US" dirty="0"/>
          </a:p>
        </p:txBody>
      </p:sp>
    </p:spTree>
    <p:extLst>
      <p:ext uri="{BB962C8B-B14F-4D97-AF65-F5344CB8AC3E}">
        <p14:creationId xmlns:p14="http://schemas.microsoft.com/office/powerpoint/2010/main" val="388567740"/>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 id="2147483701" r:id="rId13"/>
    <p:sldLayoutId id="2147483702" r:id="rId14"/>
    <p:sldLayoutId id="2147483680" r:id="rId15"/>
    <p:sldLayoutId id="2147483676" r:id="rId16"/>
    <p:sldLayoutId id="2147483662" r:id="rId17"/>
    <p:sldLayoutId id="2147483664" r:id="rId18"/>
    <p:sldLayoutId id="2147483672" r:id="rId19"/>
    <p:sldLayoutId id="2147483673" r:id="rId20"/>
    <p:sldLayoutId id="2147483677" r:id="rId21"/>
    <p:sldLayoutId id="2147483674" r:id="rId22"/>
    <p:sldLayoutId id="2147483675" r:id="rId23"/>
    <p:sldLayoutId id="2147483687" r:id="rId24"/>
  </p:sldLayoutIdLst>
  <p:timing>
    <p:tnLst>
      <p:par>
        <p:cTn id="1" dur="indefinite" restart="never" nodeType="tmRoot"/>
      </p:par>
    </p:tnLst>
  </p:timing>
  <p:txStyles>
    <p:titleStyle>
      <a:lvl1pPr algn="l" defTabSz="914400" rtl="0" eaLnBrk="1" latinLnBrk="0" hangingPunct="1">
        <a:lnSpc>
          <a:spcPct val="90000"/>
        </a:lnSpc>
        <a:spcBef>
          <a:spcPct val="0"/>
        </a:spcBef>
        <a:buNone/>
        <a:defRPr sz="2800" b="1"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0" orient="horz" pos="168" userDrawn="1">
          <p15:clr>
            <a:srgbClr val="A4A3A4"/>
          </p15:clr>
        </p15:guide>
        <p15:guide id="0" pos="240" userDrawn="1">
          <p15:clr>
            <a:srgbClr val="A4A3A4"/>
          </p15:clr>
        </p15:guide>
        <p15:guide id="0" pos="600" userDrawn="1">
          <p15:clr>
            <a:srgbClr val="A4A3A4"/>
          </p15:clr>
        </p15:guide>
        <p15:guide id="0" pos="696" userDrawn="1">
          <p15:clr>
            <a:srgbClr val="A4A3A4"/>
          </p15:clr>
        </p15:guide>
        <p15:guide id="0" pos="1056" userDrawn="1">
          <p15:clr>
            <a:srgbClr val="A4A3A4"/>
          </p15:clr>
        </p15:guide>
        <p15:guide id="0" pos="1152" userDrawn="1">
          <p15:clr>
            <a:srgbClr val="A4A3A4"/>
          </p15:clr>
        </p15:guide>
        <p15:guide id="0" pos="1488" userDrawn="1">
          <p15:clr>
            <a:srgbClr val="A4A3A4"/>
          </p15:clr>
        </p15:guide>
        <p15:guide id="0" pos="1584" userDrawn="1">
          <p15:clr>
            <a:srgbClr val="A4A3A4"/>
          </p15:clr>
        </p15:guide>
        <p15:guide id="0" pos="1944" userDrawn="1">
          <p15:clr>
            <a:srgbClr val="A4A3A4"/>
          </p15:clr>
        </p15:guide>
        <p15:guide id="0" pos="2040" userDrawn="1">
          <p15:clr>
            <a:srgbClr val="A4A3A4"/>
          </p15:clr>
        </p15:guide>
        <p15:guide id="0" pos="2376" userDrawn="1">
          <p15:clr>
            <a:srgbClr val="A4A3A4"/>
          </p15:clr>
        </p15:guide>
        <p15:guide id="0" pos="2472" userDrawn="1">
          <p15:clr>
            <a:srgbClr val="A4A3A4"/>
          </p15:clr>
        </p15:guide>
        <p15:guide id="0" pos="2832" userDrawn="1">
          <p15:clr>
            <a:srgbClr val="A4A3A4"/>
          </p15:clr>
        </p15:guide>
        <p15:guide id="0" pos="2928" userDrawn="1">
          <p15:clr>
            <a:srgbClr val="A4A3A4"/>
          </p15:clr>
        </p15:guide>
        <p15:guide id="0" pos="3264" userDrawn="1">
          <p15:clr>
            <a:srgbClr val="A4A3A4"/>
          </p15:clr>
        </p15:guide>
        <p15:guide id="0" pos="3360" userDrawn="1">
          <p15:clr>
            <a:srgbClr val="A4A3A4"/>
          </p15:clr>
        </p15:guide>
        <p15:guide id="0" pos="3720" userDrawn="1">
          <p15:clr>
            <a:srgbClr val="A4A3A4"/>
          </p15:clr>
        </p15:guide>
        <p15:guide id="0" pos="3816" userDrawn="1">
          <p15:clr>
            <a:srgbClr val="A4A3A4"/>
          </p15:clr>
        </p15:guide>
        <p15:guide id="0" pos="4176" userDrawn="1">
          <p15:clr>
            <a:srgbClr val="A4A3A4"/>
          </p15:clr>
        </p15:guide>
        <p15:guide id="0" pos="4272" userDrawn="1">
          <p15:clr>
            <a:srgbClr val="A4A3A4"/>
          </p15:clr>
        </p15:guide>
        <p15:guide id="0" pos="4608" userDrawn="1">
          <p15:clr>
            <a:srgbClr val="A4A3A4"/>
          </p15:clr>
        </p15:guide>
        <p15:guide id="0" pos="4704" userDrawn="1">
          <p15:clr>
            <a:srgbClr val="A4A3A4"/>
          </p15:clr>
        </p15:guide>
        <p15:guide id="0" pos="5040" userDrawn="1">
          <p15:clr>
            <a:srgbClr val="A4A3A4"/>
          </p15:clr>
        </p15:guide>
        <p15:guide id="0" pos="5136" userDrawn="1">
          <p15:clr>
            <a:srgbClr val="A4A3A4"/>
          </p15:clr>
        </p15:guide>
        <p15:guide id="0" pos="5496" userDrawn="1">
          <p15:clr>
            <a:srgbClr val="A4A3A4"/>
          </p15:clr>
        </p15:guide>
        <p15:guide id="0" orient="horz" pos="600" userDrawn="1">
          <p15:clr>
            <a:srgbClr val="A4A3A4"/>
          </p15:clr>
        </p15:guide>
        <p15:guide id="0" orient="horz" pos="720" userDrawn="1">
          <p15:clr>
            <a:srgbClr val="A4A3A4"/>
          </p15:clr>
        </p15:guide>
        <p15:guide id="0" orient="horz" pos="1104" userDrawn="1">
          <p15:clr>
            <a:srgbClr val="A4A3A4"/>
          </p15:clr>
        </p15:guide>
        <p15:guide id="0" orient="horz" pos="1200" userDrawn="1">
          <p15:clr>
            <a:srgbClr val="A4A3A4"/>
          </p15:clr>
        </p15:guide>
        <p15:guide id="0" orient="horz" pos="1560" userDrawn="1">
          <p15:clr>
            <a:srgbClr val="A4A3A4"/>
          </p15:clr>
        </p15:guide>
        <p15:guide id="0" orient="horz" pos="1656" userDrawn="1">
          <p15:clr>
            <a:srgbClr val="A4A3A4"/>
          </p15:clr>
        </p15:guide>
        <p15:guide id="0" orient="horz" pos="2016" userDrawn="1">
          <p15:clr>
            <a:srgbClr val="A4A3A4"/>
          </p15:clr>
        </p15:guide>
        <p15:guide id="0" orient="horz" pos="2112" userDrawn="1">
          <p15:clr>
            <a:srgbClr val="A4A3A4"/>
          </p15:clr>
        </p15:guide>
        <p15:guide id="0" orient="horz" pos="2472" userDrawn="1">
          <p15:clr>
            <a:srgbClr val="A4A3A4"/>
          </p15:clr>
        </p15:guide>
        <p15:guide id="0" orient="horz" pos="2568" userDrawn="1">
          <p15:clr>
            <a:srgbClr val="A4A3A4"/>
          </p15:clr>
        </p15:guide>
        <p15:guide id="0" orient="horz" pos="2928" userDrawn="1">
          <p15:clr>
            <a:srgbClr val="A4A3A4"/>
          </p15:clr>
        </p15:guide>
        <p15:guide id="0" orient="horz" pos="3024" userDrawn="1">
          <p15:clr>
            <a:srgbClr val="A4A3A4"/>
          </p15:clr>
        </p15:guide>
        <p15:guide id="0" orient="horz" pos="3384" userDrawn="1">
          <p15:clr>
            <a:srgbClr val="A4A3A4"/>
          </p15:clr>
        </p15:guide>
        <p15:guide id="0" orient="horz" pos="3480" userDrawn="1">
          <p15:clr>
            <a:srgbClr val="A4A3A4"/>
          </p15:clr>
        </p15:guide>
        <p15:guide id="0" orient="horz" pos="3840" userDrawn="1">
          <p15:clr>
            <a:srgbClr val="A4A3A4"/>
          </p15:clr>
        </p15:guide>
        <p15:guide id="0" pos="2880" userDrawn="1">
          <p15:clr>
            <a:srgbClr val="F26B43"/>
          </p15:clr>
        </p15:guide>
        <p15:guide id="1"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14.xm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2"/>
          <p:cNvSpPr>
            <a:spLocks noGrp="1" noChangeArrowheads="1"/>
          </p:cNvSpPr>
          <p:nvPr>
            <p:ph type="ctrTitle"/>
          </p:nvPr>
        </p:nvSpPr>
        <p:spPr>
          <a:noFill/>
        </p:spPr>
        <p:txBody>
          <a:bodyPr>
            <a:normAutofit/>
          </a:bodyPr>
          <a:lstStyle/>
          <a:p>
            <a:pPr eaLnBrk="1" hangingPunct="1"/>
            <a:r>
              <a:rPr lang="en-US" sz="2000" dirty="0">
                <a:latin typeface="Arial" charset="0"/>
              </a:rPr>
              <a:t>PSP Fundamentals</a:t>
            </a:r>
            <a:r>
              <a:rPr lang="en-US" dirty="0">
                <a:latin typeface="Arial" charset="0"/>
              </a:rPr>
              <a:t/>
            </a:r>
            <a:br>
              <a:rPr lang="en-US" dirty="0">
                <a:latin typeface="Arial" charset="0"/>
              </a:rPr>
            </a:br>
            <a:r>
              <a:rPr lang="en-US" dirty="0" smtClean="0">
                <a:latin typeface="Arial" charset="0"/>
              </a:rPr>
              <a:t>Tutorial</a:t>
            </a:r>
            <a:r>
              <a:rPr lang="en-US" dirty="0">
                <a:latin typeface="Arial" charset="0"/>
              </a:rPr>
              <a:t>: Using PSP0 with the Student </a:t>
            </a:r>
            <a:r>
              <a:rPr lang="en-US" dirty="0" smtClean="0">
                <a:latin typeface="Arial" charset="0"/>
              </a:rPr>
              <a:t>Workbook</a:t>
            </a:r>
            <a:endParaRPr lang="en-US" dirty="0">
              <a:latin typeface="Arial" charset="0"/>
            </a:endParaRPr>
          </a:p>
        </p:txBody>
      </p:sp>
    </p:spTree>
    <p:extLst>
      <p:ext uri="{BB962C8B-B14F-4D97-AF65-F5344CB8AC3E}">
        <p14:creationId xmlns:p14="http://schemas.microsoft.com/office/powerpoint/2010/main" val="30638313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a:latin typeface="Arial" charset="0"/>
              </a:rPr>
              <a:t>PSP Student Workbook</a:t>
            </a:r>
          </a:p>
        </p:txBody>
      </p:sp>
      <p:sp>
        <p:nvSpPr>
          <p:cNvPr id="11267" name="Rectangle 3"/>
          <p:cNvSpPr>
            <a:spLocks noGrp="1" noChangeArrowheads="1"/>
          </p:cNvSpPr>
          <p:nvPr>
            <p:ph idx="1"/>
          </p:nvPr>
        </p:nvSpPr>
        <p:spPr/>
        <p:txBody>
          <a:bodyPr/>
          <a:lstStyle/>
          <a:p>
            <a:pPr marL="0" indent="0" eaLnBrk="1" hangingPunct="1"/>
            <a:r>
              <a:rPr lang="en-US">
                <a:latin typeface="Arial" charset="0"/>
              </a:rPr>
              <a:t>The PSP Student Workbook helps you implement the PSP.</a:t>
            </a:r>
          </a:p>
          <a:p>
            <a:pPr lvl="1" eaLnBrk="1" hangingPunct="1"/>
            <a:r>
              <a:rPr lang="en-US">
                <a:latin typeface="Arial" charset="0"/>
              </a:rPr>
              <a:t>facilitates planning and tracking</a:t>
            </a:r>
          </a:p>
          <a:p>
            <a:pPr lvl="1" eaLnBrk="1" hangingPunct="1"/>
            <a:r>
              <a:rPr lang="en-US">
                <a:latin typeface="Arial" charset="0"/>
              </a:rPr>
              <a:t>facilitates data gathering and analysis</a:t>
            </a:r>
          </a:p>
          <a:p>
            <a:pPr lvl="1" eaLnBrk="1" hangingPunct="1"/>
            <a:r>
              <a:rPr lang="en-US">
                <a:latin typeface="Arial" charset="0"/>
              </a:rPr>
              <a:t>includes reference materials (scripts and standards) </a:t>
            </a:r>
          </a:p>
          <a:p>
            <a:pPr lvl="1" eaLnBrk="1" hangingPunct="1"/>
            <a:r>
              <a:rPr lang="en-US">
                <a:latin typeface="Arial" charset="0"/>
              </a:rPr>
              <a:t>helps you submit your assignments for grading</a:t>
            </a:r>
          </a:p>
          <a:p>
            <a:pPr marL="0" indent="0" eaLnBrk="1" hangingPunct="1"/>
            <a:r>
              <a:rPr lang="en-US">
                <a:latin typeface="Arial" charset="0"/>
              </a:rPr>
              <a:t>It also provides support for post-course use of the PSP.</a:t>
            </a:r>
          </a:p>
        </p:txBody>
      </p:sp>
    </p:spTree>
    <p:extLst>
      <p:ext uri="{BB962C8B-B14F-4D97-AF65-F5344CB8AC3E}">
        <p14:creationId xmlns:p14="http://schemas.microsoft.com/office/powerpoint/2010/main" val="11681023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normAutofit/>
          </a:bodyPr>
          <a:lstStyle/>
          <a:p>
            <a:pPr eaLnBrk="1" hangingPunct="1"/>
            <a:r>
              <a:rPr lang="en-US">
                <a:latin typeface="Arial" charset="0"/>
              </a:rPr>
              <a:t>Installing the PSP Student Workbook</a:t>
            </a:r>
          </a:p>
        </p:txBody>
      </p:sp>
      <p:sp>
        <p:nvSpPr>
          <p:cNvPr id="2" name="Content Placeholder 1"/>
          <p:cNvSpPr>
            <a:spLocks noGrp="1"/>
          </p:cNvSpPr>
          <p:nvPr>
            <p:ph sz="half" idx="1"/>
          </p:nvPr>
        </p:nvSpPr>
        <p:spPr>
          <a:xfrm>
            <a:off x="4659216" y="1076898"/>
            <a:ext cx="4065683" cy="5075546"/>
          </a:xfrm>
        </p:spPr>
        <p:txBody>
          <a:bodyPr>
            <a:normAutofit/>
          </a:bodyPr>
          <a:lstStyle/>
          <a:p>
            <a:r>
              <a:rPr lang="en-US" sz="1900" dirty="0">
                <a:latin typeface="Arial" charset="0"/>
              </a:rPr>
              <a:t>Double click on the </a:t>
            </a:r>
            <a:r>
              <a:rPr lang="en-US" sz="1900" b="1" i="1" dirty="0">
                <a:latin typeface="Arial" charset="0"/>
              </a:rPr>
              <a:t>PSP Student Workbook </a:t>
            </a:r>
            <a:r>
              <a:rPr lang="en-US" sz="1900" dirty="0">
                <a:latin typeface="Arial" charset="0"/>
              </a:rPr>
              <a:t>install file, you downloaded earlier, to start the installation process.</a:t>
            </a:r>
          </a:p>
          <a:p>
            <a:r>
              <a:rPr lang="en-US" sz="1900" dirty="0">
                <a:latin typeface="Arial" charset="0"/>
              </a:rPr>
              <a:t>Select the install location (typically your desktop or documents folder) and complete the installation process.</a:t>
            </a:r>
          </a:p>
          <a:p>
            <a:r>
              <a:rPr lang="en-US" sz="1900" dirty="0">
                <a:latin typeface="Arial" charset="0"/>
              </a:rPr>
              <a:t>You should now have the </a:t>
            </a:r>
            <a:r>
              <a:rPr lang="en-US" sz="1900" b="1" i="1" dirty="0">
                <a:latin typeface="Arial" charset="0"/>
              </a:rPr>
              <a:t>PSP </a:t>
            </a:r>
            <a:br>
              <a:rPr lang="en-US" sz="1900" b="1" i="1" dirty="0">
                <a:latin typeface="Arial" charset="0"/>
              </a:rPr>
            </a:br>
            <a:r>
              <a:rPr lang="en-US" sz="1900" b="1" i="1" dirty="0">
                <a:latin typeface="Arial" charset="0"/>
              </a:rPr>
              <a:t>Student Workbook</a:t>
            </a:r>
            <a:r>
              <a:rPr lang="en-US" sz="1900" dirty="0">
                <a:latin typeface="Arial" charset="0"/>
              </a:rPr>
              <a:t> folder containing:</a:t>
            </a:r>
          </a:p>
          <a:p>
            <a:pPr lvl="1">
              <a:spcAft>
                <a:spcPts val="300"/>
              </a:spcAft>
            </a:pPr>
            <a:r>
              <a:rPr lang="en-US" sz="1900" dirty="0">
                <a:latin typeface="Arial" charset="0"/>
              </a:rPr>
              <a:t>PSP Assignments MDB folder</a:t>
            </a:r>
          </a:p>
          <a:p>
            <a:pPr lvl="1">
              <a:spcAft>
                <a:spcPts val="300"/>
              </a:spcAft>
            </a:pPr>
            <a:r>
              <a:rPr lang="en-US" sz="1900" dirty="0">
                <a:latin typeface="Arial" charset="0"/>
              </a:rPr>
              <a:t>PSP Data MDB folder</a:t>
            </a:r>
          </a:p>
          <a:p>
            <a:pPr lvl="1">
              <a:spcAft>
                <a:spcPts val="300"/>
              </a:spcAft>
            </a:pPr>
            <a:r>
              <a:rPr lang="en-US" sz="1900" dirty="0">
                <a:latin typeface="Arial" charset="0"/>
              </a:rPr>
              <a:t>PSP Scripts and Forms folder</a:t>
            </a:r>
          </a:p>
          <a:p>
            <a:pPr lvl="1">
              <a:spcAft>
                <a:spcPts val="300"/>
              </a:spcAft>
            </a:pPr>
            <a:r>
              <a:rPr lang="en-US" sz="1900" dirty="0">
                <a:latin typeface="Arial" charset="0"/>
              </a:rPr>
              <a:t>Release notes doc file</a:t>
            </a:r>
          </a:p>
          <a:p>
            <a:pPr lvl="1">
              <a:spcAft>
                <a:spcPts val="300"/>
              </a:spcAft>
            </a:pPr>
            <a:r>
              <a:rPr lang="en-US" sz="1900" dirty="0">
                <a:latin typeface="Arial" charset="0"/>
              </a:rPr>
              <a:t>PSP Student </a:t>
            </a:r>
            <a:r>
              <a:rPr lang="en-US" sz="1900" dirty="0" err="1">
                <a:latin typeface="Arial" charset="0"/>
              </a:rPr>
              <a:t>Workbook.mde</a:t>
            </a:r>
            <a:r>
              <a:rPr lang="en-US" sz="1900" dirty="0">
                <a:latin typeface="Arial" charset="0"/>
              </a:rPr>
              <a:t> </a:t>
            </a:r>
            <a:r>
              <a:rPr lang="en-US" sz="1900" dirty="0" smtClean="0">
                <a:latin typeface="Arial" charset="0"/>
              </a:rPr>
              <a:t>file</a:t>
            </a:r>
            <a:endParaRPr lang="en-US" sz="1900" dirty="0">
              <a:latin typeface="Arial" charset="0"/>
            </a:endParaRPr>
          </a:p>
        </p:txBody>
      </p:sp>
      <p:pic>
        <p:nvPicPr>
          <p:cNvPr id="12292"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939" y="1123950"/>
            <a:ext cx="4112506" cy="36528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3937361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normAutofit/>
          </a:bodyPr>
          <a:lstStyle/>
          <a:p>
            <a:pPr eaLnBrk="1" hangingPunct="1"/>
            <a:r>
              <a:rPr lang="en-US">
                <a:latin typeface="Arial" charset="0"/>
              </a:rPr>
              <a:t>Open the PSP Student Workbook</a:t>
            </a:r>
          </a:p>
        </p:txBody>
      </p:sp>
      <p:sp>
        <p:nvSpPr>
          <p:cNvPr id="2" name="Content Placeholder 1"/>
          <p:cNvSpPr>
            <a:spLocks noGrp="1"/>
          </p:cNvSpPr>
          <p:nvPr>
            <p:ph sz="half" idx="1"/>
          </p:nvPr>
        </p:nvSpPr>
        <p:spPr>
          <a:xfrm>
            <a:off x="4659216" y="1076898"/>
            <a:ext cx="4065683" cy="5047324"/>
          </a:xfrm>
        </p:spPr>
        <p:txBody>
          <a:bodyPr>
            <a:normAutofit fontScale="85000" lnSpcReduction="10000"/>
          </a:bodyPr>
          <a:lstStyle/>
          <a:p>
            <a:pPr>
              <a:spcBef>
                <a:spcPts val="0"/>
              </a:spcBef>
              <a:spcAft>
                <a:spcPts val="1200"/>
              </a:spcAft>
            </a:pPr>
            <a:r>
              <a:rPr lang="en-US" sz="2400" dirty="0">
                <a:latin typeface="Arial" charset="0"/>
              </a:rPr>
              <a:t>To use the PSP Student Workbook you will need Microsoft Access 2003 with service pack 3 or newer version</a:t>
            </a:r>
            <a:r>
              <a:rPr lang="en-US" sz="2400" dirty="0" smtClean="0">
                <a:latin typeface="Arial" charset="0"/>
              </a:rPr>
              <a:t>.</a:t>
            </a:r>
            <a:endParaRPr lang="en-US" sz="2400" dirty="0">
              <a:latin typeface="Arial" charset="0"/>
            </a:endParaRPr>
          </a:p>
          <a:p>
            <a:pPr>
              <a:spcBef>
                <a:spcPts val="0"/>
              </a:spcBef>
              <a:spcAft>
                <a:spcPts val="1200"/>
              </a:spcAft>
            </a:pPr>
            <a:r>
              <a:rPr lang="en-US" sz="2400" dirty="0">
                <a:latin typeface="Arial" charset="0"/>
              </a:rPr>
              <a:t>Open the PSP Student  Workbook</a:t>
            </a:r>
            <a:r>
              <a:rPr lang="en-US" sz="2400" dirty="0" smtClean="0">
                <a:latin typeface="Arial" charset="0"/>
              </a:rPr>
              <a:t>.</a:t>
            </a:r>
            <a:endParaRPr lang="en-US" sz="2400" dirty="0">
              <a:latin typeface="Arial" charset="0"/>
            </a:endParaRPr>
          </a:p>
          <a:p>
            <a:pPr>
              <a:spcBef>
                <a:spcPts val="0"/>
              </a:spcBef>
              <a:spcAft>
                <a:spcPts val="1200"/>
              </a:spcAft>
            </a:pPr>
            <a:r>
              <a:rPr lang="en-US" sz="2400" dirty="0">
                <a:latin typeface="Arial" charset="0"/>
              </a:rPr>
              <a:t>If you get a security warning; click </a:t>
            </a:r>
            <a:r>
              <a:rPr lang="ja-JP" altLang="en-US" sz="2400" dirty="0">
                <a:latin typeface="Arial" charset="0"/>
              </a:rPr>
              <a:t>“</a:t>
            </a:r>
            <a:r>
              <a:rPr lang="en-US" sz="2400" dirty="0">
                <a:latin typeface="Arial" charset="0"/>
              </a:rPr>
              <a:t>open</a:t>
            </a:r>
            <a:r>
              <a:rPr lang="ja-JP" altLang="en-US" sz="2400" dirty="0">
                <a:latin typeface="Arial" charset="0"/>
              </a:rPr>
              <a:t>”</a:t>
            </a:r>
            <a:r>
              <a:rPr lang="en-US" sz="2400" dirty="0" smtClean="0">
                <a:latin typeface="Arial" charset="0"/>
              </a:rPr>
              <a:t>.</a:t>
            </a:r>
            <a:endParaRPr lang="en-US" sz="2400" dirty="0">
              <a:latin typeface="Arial" charset="0"/>
            </a:endParaRPr>
          </a:p>
          <a:p>
            <a:pPr>
              <a:spcBef>
                <a:spcPts val="0"/>
              </a:spcBef>
              <a:spcAft>
                <a:spcPts val="1200"/>
              </a:spcAft>
            </a:pPr>
            <a:r>
              <a:rPr lang="en-US" sz="2400" dirty="0">
                <a:latin typeface="Arial" charset="0"/>
              </a:rPr>
              <a:t>When it opens, you will see the </a:t>
            </a:r>
            <a:r>
              <a:rPr lang="en-US" sz="2400" b="1" i="1" dirty="0">
                <a:latin typeface="Arial" charset="0"/>
              </a:rPr>
              <a:t>Welcome</a:t>
            </a:r>
            <a:r>
              <a:rPr lang="en-US" sz="2400" dirty="0">
                <a:latin typeface="Arial" charset="0"/>
              </a:rPr>
              <a:t> form</a:t>
            </a:r>
            <a:r>
              <a:rPr lang="en-US" sz="2400" dirty="0" smtClean="0">
                <a:latin typeface="Arial" charset="0"/>
              </a:rPr>
              <a:t>.</a:t>
            </a:r>
            <a:endParaRPr lang="en-US" sz="2400" dirty="0">
              <a:latin typeface="Arial" charset="0"/>
            </a:endParaRPr>
          </a:p>
          <a:p>
            <a:pPr>
              <a:spcBef>
                <a:spcPts val="0"/>
              </a:spcBef>
              <a:spcAft>
                <a:spcPts val="1200"/>
              </a:spcAft>
            </a:pPr>
            <a:r>
              <a:rPr lang="en-US" sz="2400" dirty="0">
                <a:latin typeface="Arial" charset="0"/>
              </a:rPr>
              <a:t>NOTE: If you do not have Microsoft Access, you may install the runtime version of Microsoft Access 2007 by downloading </a:t>
            </a:r>
            <a:r>
              <a:rPr lang="en-US" sz="2400" b="1" i="1" dirty="0" err="1">
                <a:latin typeface="Arial" charset="0"/>
              </a:rPr>
              <a:t>AccessRuntime.exe</a:t>
            </a:r>
            <a:r>
              <a:rPr lang="en-US" sz="2400" dirty="0">
                <a:latin typeface="Arial" charset="0"/>
              </a:rPr>
              <a:t> from the internet and installing it on your computer.</a:t>
            </a:r>
          </a:p>
          <a:p>
            <a:endParaRPr lang="en-US" dirty="0"/>
          </a:p>
        </p:txBody>
      </p:sp>
      <p:pic>
        <p:nvPicPr>
          <p:cNvPr id="1331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938" y="1123950"/>
            <a:ext cx="4041951" cy="483208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884491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normAutofit/>
          </a:bodyPr>
          <a:lstStyle/>
          <a:p>
            <a:pPr eaLnBrk="1" hangingPunct="1"/>
            <a:r>
              <a:rPr lang="en-US">
                <a:latin typeface="Arial" charset="0"/>
              </a:rPr>
              <a:t>The Welcome Form</a:t>
            </a:r>
          </a:p>
        </p:txBody>
      </p:sp>
      <p:pic>
        <p:nvPicPr>
          <p:cNvPr id="14340" name="Picture 4"/>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t="5563" b="5563"/>
          <a:stretch>
            <a:fillRect/>
          </a:stretch>
        </p:blipFill>
        <p:spPr>
          <a:xfrm>
            <a:off x="401934" y="1123950"/>
            <a:ext cx="4000733" cy="4252348"/>
          </a:xfrm>
        </p:spPr>
      </p:pic>
      <p:sp>
        <p:nvSpPr>
          <p:cNvPr id="2" name="Content Placeholder 1"/>
          <p:cNvSpPr>
            <a:spLocks noGrp="1"/>
          </p:cNvSpPr>
          <p:nvPr>
            <p:ph sz="half" idx="2"/>
          </p:nvPr>
        </p:nvSpPr>
        <p:spPr>
          <a:xfrm>
            <a:off x="4659216" y="1076898"/>
            <a:ext cx="4065683" cy="5075546"/>
          </a:xfrm>
        </p:spPr>
        <p:txBody>
          <a:bodyPr/>
          <a:lstStyle/>
          <a:p>
            <a:r>
              <a:rPr lang="en-US" sz="2000" dirty="0">
                <a:latin typeface="Arial" charset="0"/>
              </a:rPr>
              <a:t>The welcome form has three buttons near the bottom of the form.</a:t>
            </a:r>
          </a:p>
          <a:p>
            <a:pPr marL="338138" lvl="1" indent="-168275">
              <a:buFont typeface="Times" charset="0"/>
              <a:buAutoNum type="arabicPeriod"/>
            </a:pPr>
            <a:r>
              <a:rPr lang="en-US" sz="2000" dirty="0">
                <a:latin typeface="Arial" charset="0"/>
              </a:rPr>
              <a:t>Import your data… is used to import data from a previous version of the workbook when updating.</a:t>
            </a:r>
          </a:p>
          <a:p>
            <a:pPr marL="338138" lvl="1" indent="-168275">
              <a:buFont typeface="Times" charset="0"/>
              <a:buAutoNum type="arabicPeriod"/>
            </a:pPr>
            <a:r>
              <a:rPr lang="en-US" sz="2000" dirty="0">
                <a:latin typeface="Arial" charset="0"/>
              </a:rPr>
              <a:t>Update your profile… is used to update your student profile.</a:t>
            </a:r>
          </a:p>
          <a:p>
            <a:pPr marL="338138" lvl="1" indent="-168275">
              <a:buFont typeface="Times" charset="0"/>
              <a:buAutoNum type="arabicPeriod"/>
            </a:pPr>
            <a:r>
              <a:rPr lang="en-US" sz="2000" dirty="0">
                <a:latin typeface="Arial" charset="0"/>
              </a:rPr>
              <a:t>Continue to projects… takes you to the main form</a:t>
            </a:r>
          </a:p>
          <a:p>
            <a:r>
              <a:rPr lang="en-US" sz="2000" dirty="0">
                <a:latin typeface="Arial" charset="0"/>
              </a:rPr>
              <a:t>Click Continue to projects… to create your student profile and open the main </a:t>
            </a:r>
            <a:r>
              <a:rPr lang="en-US" sz="1700" dirty="0">
                <a:latin typeface="Arial" charset="0"/>
              </a:rPr>
              <a:t>form</a:t>
            </a:r>
            <a:r>
              <a:rPr lang="en-US" sz="1700" dirty="0" smtClean="0">
                <a:latin typeface="Arial" charset="0"/>
              </a:rPr>
              <a:t>.</a:t>
            </a:r>
            <a:endParaRPr lang="en-US" sz="1700" dirty="0">
              <a:latin typeface="Arial" charset="0"/>
            </a:endParaRPr>
          </a:p>
        </p:txBody>
      </p:sp>
    </p:spTree>
    <p:extLst>
      <p:ext uri="{BB962C8B-B14F-4D97-AF65-F5344CB8AC3E}">
        <p14:creationId xmlns:p14="http://schemas.microsoft.com/office/powerpoint/2010/main" val="40342104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a:latin typeface="Arial" charset="0"/>
              </a:rPr>
              <a:t>Completing the Student Profile</a:t>
            </a:r>
          </a:p>
        </p:txBody>
      </p:sp>
      <p:sp>
        <p:nvSpPr>
          <p:cNvPr id="2" name="Content Placeholder 1"/>
          <p:cNvSpPr>
            <a:spLocks noGrp="1"/>
          </p:cNvSpPr>
          <p:nvPr>
            <p:ph sz="half" idx="1"/>
          </p:nvPr>
        </p:nvSpPr>
        <p:spPr>
          <a:xfrm>
            <a:off x="4659216" y="1076898"/>
            <a:ext cx="4065683" cy="5089658"/>
          </a:xfrm>
        </p:spPr>
        <p:txBody>
          <a:bodyPr>
            <a:noAutofit/>
          </a:bodyPr>
          <a:lstStyle/>
          <a:p>
            <a:pPr>
              <a:lnSpc>
                <a:spcPct val="90000"/>
              </a:lnSpc>
            </a:pPr>
            <a:r>
              <a:rPr lang="en-US" sz="2000" dirty="0">
                <a:latin typeface="Arial" charset="0"/>
              </a:rPr>
              <a:t>Enter the following</a:t>
            </a:r>
          </a:p>
          <a:p>
            <a:pPr lvl="1">
              <a:lnSpc>
                <a:spcPct val="90000"/>
              </a:lnSpc>
            </a:pPr>
            <a:r>
              <a:rPr lang="en-US" sz="2000" dirty="0">
                <a:latin typeface="Arial" charset="0"/>
              </a:rPr>
              <a:t>name</a:t>
            </a:r>
          </a:p>
          <a:p>
            <a:pPr lvl="1">
              <a:lnSpc>
                <a:spcPct val="90000"/>
              </a:lnSpc>
            </a:pPr>
            <a:r>
              <a:rPr lang="en-US" sz="2000" dirty="0">
                <a:latin typeface="Arial" charset="0"/>
              </a:rPr>
              <a:t>initials</a:t>
            </a:r>
          </a:p>
          <a:p>
            <a:pPr lvl="1">
              <a:lnSpc>
                <a:spcPct val="90000"/>
              </a:lnSpc>
            </a:pPr>
            <a:r>
              <a:rPr lang="en-US" sz="2000" dirty="0">
                <a:latin typeface="Arial" charset="0"/>
              </a:rPr>
              <a:t>date</a:t>
            </a:r>
          </a:p>
          <a:p>
            <a:pPr lvl="1">
              <a:lnSpc>
                <a:spcPct val="90000"/>
              </a:lnSpc>
            </a:pPr>
            <a:r>
              <a:rPr lang="en-US" sz="2000" dirty="0">
                <a:latin typeface="Arial" charset="0"/>
              </a:rPr>
              <a:t>name of your organization or company</a:t>
            </a:r>
          </a:p>
          <a:p>
            <a:pPr lvl="1">
              <a:lnSpc>
                <a:spcPct val="90000"/>
              </a:lnSpc>
            </a:pPr>
            <a:r>
              <a:rPr lang="en-US" sz="2000" dirty="0">
                <a:latin typeface="Arial" charset="0"/>
              </a:rPr>
              <a:t>name of the lead instructor</a:t>
            </a:r>
          </a:p>
          <a:p>
            <a:pPr>
              <a:lnSpc>
                <a:spcPct val="90000"/>
              </a:lnSpc>
            </a:pPr>
            <a:r>
              <a:rPr lang="en-US" sz="2000" dirty="0">
                <a:latin typeface="Arial" charset="0"/>
              </a:rPr>
              <a:t>Answer the questions under </a:t>
            </a:r>
            <a:r>
              <a:rPr lang="en-US" sz="2000" dirty="0" smtClean="0">
                <a:latin typeface="Arial" charset="0"/>
              </a:rPr>
              <a:t/>
            </a:r>
            <a:br>
              <a:rPr lang="en-US" sz="2000" dirty="0" smtClean="0">
                <a:latin typeface="Arial" charset="0"/>
              </a:rPr>
            </a:br>
            <a:r>
              <a:rPr lang="en-US" sz="2000" dirty="0" smtClean="0">
                <a:latin typeface="Arial" charset="0"/>
              </a:rPr>
              <a:t>each </a:t>
            </a:r>
            <a:r>
              <a:rPr lang="en-US" sz="2000" dirty="0">
                <a:latin typeface="Arial" charset="0"/>
              </a:rPr>
              <a:t>tab.</a:t>
            </a:r>
          </a:p>
          <a:p>
            <a:pPr lvl="1">
              <a:lnSpc>
                <a:spcPct val="90000"/>
              </a:lnSpc>
            </a:pPr>
            <a:r>
              <a:rPr lang="en-US" sz="2000" dirty="0">
                <a:latin typeface="Arial" charset="0"/>
              </a:rPr>
              <a:t>employment status</a:t>
            </a:r>
          </a:p>
          <a:p>
            <a:pPr lvl="1">
              <a:lnSpc>
                <a:spcPct val="90000"/>
              </a:lnSpc>
            </a:pPr>
            <a:r>
              <a:rPr lang="en-US" sz="2000" dirty="0">
                <a:latin typeface="Arial" charset="0"/>
              </a:rPr>
              <a:t>software experience</a:t>
            </a:r>
          </a:p>
          <a:p>
            <a:pPr lvl="1">
              <a:lnSpc>
                <a:spcPct val="90000"/>
              </a:lnSpc>
            </a:pPr>
            <a:r>
              <a:rPr lang="en-US" sz="2000" dirty="0">
                <a:latin typeface="Arial" charset="0"/>
              </a:rPr>
              <a:t>programming experience</a:t>
            </a:r>
          </a:p>
          <a:p>
            <a:pPr lvl="1">
              <a:lnSpc>
                <a:spcPct val="90000"/>
              </a:lnSpc>
            </a:pPr>
            <a:r>
              <a:rPr lang="en-US" sz="2000" dirty="0">
                <a:latin typeface="Arial" charset="0"/>
              </a:rPr>
              <a:t>educational background</a:t>
            </a:r>
          </a:p>
          <a:p>
            <a:pPr>
              <a:lnSpc>
                <a:spcPct val="90000"/>
              </a:lnSpc>
            </a:pPr>
            <a:r>
              <a:rPr lang="en-US" sz="2000" dirty="0">
                <a:latin typeface="Arial" charset="0"/>
              </a:rPr>
              <a:t>Click Finish…the main PSP Student Workbook form will open</a:t>
            </a:r>
            <a:r>
              <a:rPr lang="en-US" sz="2000" dirty="0" smtClean="0">
                <a:latin typeface="Arial" charset="0"/>
              </a:rPr>
              <a:t>.</a:t>
            </a:r>
            <a:endParaRPr lang="en-US" sz="2000" dirty="0">
              <a:latin typeface="Arial" charset="0"/>
            </a:endParaRPr>
          </a:p>
        </p:txBody>
      </p:sp>
      <p:pic>
        <p:nvPicPr>
          <p:cNvPr id="6" name="Picture 4"/>
          <p:cNvPicPr>
            <a:picLocks noChangeAspect="1" noChangeArrowheads="1"/>
          </p:cNvPicPr>
          <p:nvPr/>
        </p:nvPicPr>
        <p:blipFill>
          <a:blip r:embed="rId3">
            <a:extLst>
              <a:ext uri="{28A0092B-C50C-407E-A947-70E740481C1C}">
                <a14:useLocalDpi xmlns:a14="http://schemas.microsoft.com/office/drawing/2010/main" val="0"/>
              </a:ext>
            </a:extLst>
          </a:blip>
          <a:srcRect t="10612"/>
          <a:stretch>
            <a:fillRect/>
          </a:stretch>
        </p:blipFill>
        <p:spPr bwMode="auto">
          <a:xfrm>
            <a:off x="388938" y="1123950"/>
            <a:ext cx="3943173" cy="4302551"/>
          </a:xfrm>
          <a:prstGeom prst="rect">
            <a:avLst/>
          </a:prstGeom>
          <a:noFill/>
        </p:spPr>
      </p:pic>
    </p:spTree>
    <p:extLst>
      <p:ext uri="{BB962C8B-B14F-4D97-AF65-F5344CB8AC3E}">
        <p14:creationId xmlns:p14="http://schemas.microsoft.com/office/powerpoint/2010/main" val="34686204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normAutofit/>
          </a:bodyPr>
          <a:lstStyle/>
          <a:p>
            <a:pPr eaLnBrk="1" hangingPunct="1"/>
            <a:r>
              <a:rPr lang="en-US">
                <a:latin typeface="Arial" charset="0"/>
              </a:rPr>
              <a:t>PSP Student Workbook Main Form - 1</a:t>
            </a:r>
          </a:p>
        </p:txBody>
      </p:sp>
      <p:sp>
        <p:nvSpPr>
          <p:cNvPr id="4" name="Content Placeholder 3"/>
          <p:cNvSpPr>
            <a:spLocks noGrp="1"/>
          </p:cNvSpPr>
          <p:nvPr>
            <p:ph sz="half" idx="1"/>
          </p:nvPr>
        </p:nvSpPr>
        <p:spPr/>
        <p:txBody>
          <a:bodyPr/>
          <a:lstStyle/>
          <a:p>
            <a:r>
              <a:rPr lang="en-US" sz="1900" dirty="0">
                <a:latin typeface="Arial" charset="0"/>
              </a:rPr>
              <a:t>The PSP student workbook main form provides access to</a:t>
            </a:r>
          </a:p>
          <a:p>
            <a:pPr lvl="1"/>
            <a:r>
              <a:rPr lang="en-US" sz="1900" dirty="0">
                <a:latin typeface="Arial" charset="0"/>
              </a:rPr>
              <a:t>projects</a:t>
            </a:r>
          </a:p>
          <a:p>
            <a:pPr lvl="1"/>
            <a:r>
              <a:rPr lang="en-US" sz="1900" dirty="0">
                <a:latin typeface="Arial" charset="0"/>
              </a:rPr>
              <a:t>processes</a:t>
            </a:r>
          </a:p>
          <a:p>
            <a:pPr lvl="1"/>
            <a:r>
              <a:rPr lang="en-US" sz="1900" dirty="0">
                <a:latin typeface="Arial" charset="0"/>
              </a:rPr>
              <a:t>size measures</a:t>
            </a:r>
          </a:p>
          <a:p>
            <a:pPr lvl="1"/>
            <a:r>
              <a:rPr lang="en-US" sz="1900" dirty="0">
                <a:latin typeface="Arial" charset="0"/>
              </a:rPr>
              <a:t>analysis tools</a:t>
            </a:r>
          </a:p>
          <a:p>
            <a:pPr lvl="1"/>
            <a:r>
              <a:rPr lang="en-US" sz="1900" dirty="0">
                <a:latin typeface="Arial" charset="0"/>
              </a:rPr>
              <a:t>scripts/forms</a:t>
            </a:r>
          </a:p>
          <a:p>
            <a:r>
              <a:rPr lang="en-US" sz="1900" dirty="0">
                <a:latin typeface="Arial" charset="0"/>
              </a:rPr>
              <a:t>We will only be using some of the capabilities of the tool this week.</a:t>
            </a:r>
          </a:p>
          <a:p>
            <a:r>
              <a:rPr lang="en-US" sz="1900" dirty="0">
                <a:latin typeface="Arial" charset="0"/>
              </a:rPr>
              <a:t>New features will be discussed as you get ready to use them</a:t>
            </a:r>
            <a:r>
              <a:rPr lang="en-US" sz="1900" dirty="0" smtClean="0">
                <a:latin typeface="Arial" charset="0"/>
              </a:rPr>
              <a:t>.</a:t>
            </a:r>
            <a:endParaRPr lang="en-US" sz="1900" dirty="0">
              <a:latin typeface="Arial" charset="0"/>
            </a:endParaRPr>
          </a:p>
        </p:txBody>
      </p:sp>
      <p:pic>
        <p:nvPicPr>
          <p:cNvPr id="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938" y="1123950"/>
            <a:ext cx="4127499" cy="321640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37804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normAutofit/>
          </a:bodyPr>
          <a:lstStyle/>
          <a:p>
            <a:pPr eaLnBrk="1" hangingPunct="1"/>
            <a:r>
              <a:rPr lang="en-US">
                <a:latin typeface="Arial" charset="0"/>
              </a:rPr>
              <a:t>PSP Student Workbook Main Form - 2</a:t>
            </a:r>
          </a:p>
        </p:txBody>
      </p:sp>
      <p:sp>
        <p:nvSpPr>
          <p:cNvPr id="3" name="Content Placeholder 2"/>
          <p:cNvSpPr>
            <a:spLocks noGrp="1"/>
          </p:cNvSpPr>
          <p:nvPr>
            <p:ph sz="half" idx="1"/>
          </p:nvPr>
        </p:nvSpPr>
        <p:spPr>
          <a:xfrm>
            <a:off x="4659216" y="1076898"/>
            <a:ext cx="4065683" cy="5146102"/>
          </a:xfrm>
        </p:spPr>
        <p:txBody>
          <a:bodyPr>
            <a:normAutofit/>
          </a:bodyPr>
          <a:lstStyle/>
          <a:p>
            <a:r>
              <a:rPr lang="en-US" sz="1700" dirty="0">
                <a:latin typeface="Arial" charset="0"/>
              </a:rPr>
              <a:t>The student workbook provides many capabilities. </a:t>
            </a:r>
          </a:p>
          <a:p>
            <a:r>
              <a:rPr lang="en-US" sz="1700" dirty="0">
                <a:latin typeface="Arial" charset="0"/>
              </a:rPr>
              <a:t>We will introduce new capabilities as they are used in the course.</a:t>
            </a:r>
          </a:p>
          <a:p>
            <a:r>
              <a:rPr lang="en-US" sz="1700" dirty="0">
                <a:latin typeface="Arial" charset="0"/>
              </a:rPr>
              <a:t>Today we will focus on the project directory.</a:t>
            </a:r>
          </a:p>
          <a:p>
            <a:r>
              <a:rPr lang="en-US" sz="1700" dirty="0">
                <a:latin typeface="Arial" charset="0"/>
              </a:rPr>
              <a:t>The project directory is used to manage your programming assignments.</a:t>
            </a:r>
          </a:p>
          <a:p>
            <a:pPr>
              <a:spcAft>
                <a:spcPct val="0"/>
              </a:spcAft>
            </a:pPr>
            <a:r>
              <a:rPr lang="en-US" sz="1700" dirty="0">
                <a:latin typeface="Arial" charset="0"/>
              </a:rPr>
              <a:t>This week, we will </a:t>
            </a:r>
            <a:r>
              <a:rPr lang="en-US" sz="1700" b="1" dirty="0">
                <a:latin typeface="Arial" charset="0"/>
              </a:rPr>
              <a:t>not</a:t>
            </a:r>
            <a:r>
              <a:rPr lang="en-US" sz="1700" dirty="0">
                <a:latin typeface="Arial" charset="0"/>
              </a:rPr>
              <a:t> </a:t>
            </a:r>
          </a:p>
          <a:p>
            <a:pPr lvl="1">
              <a:spcAft>
                <a:spcPct val="0"/>
              </a:spcAft>
            </a:pPr>
            <a:r>
              <a:rPr lang="en-US" sz="1700" dirty="0">
                <a:latin typeface="Arial" charset="0"/>
              </a:rPr>
              <a:t>create new projects</a:t>
            </a:r>
          </a:p>
          <a:p>
            <a:pPr lvl="1">
              <a:spcAft>
                <a:spcPct val="0"/>
              </a:spcAft>
            </a:pPr>
            <a:r>
              <a:rPr lang="en-US" sz="1700" dirty="0">
                <a:latin typeface="Arial" charset="0"/>
              </a:rPr>
              <a:t>delete projects</a:t>
            </a:r>
          </a:p>
          <a:p>
            <a:r>
              <a:rPr lang="en-US" sz="1700" dirty="0">
                <a:latin typeface="Arial" charset="0"/>
              </a:rPr>
              <a:t>Instead, we will work on the four existing projects, in order.</a:t>
            </a:r>
          </a:p>
          <a:p>
            <a:r>
              <a:rPr lang="en-US" sz="1400" b="1" i="1" dirty="0">
                <a:solidFill>
                  <a:srgbClr val="FF3300"/>
                </a:solidFill>
                <a:latin typeface="Arial" charset="0"/>
              </a:rPr>
              <a:t>Do not do open a project until your instructor tells you to</a:t>
            </a:r>
            <a:r>
              <a:rPr lang="en-US" sz="1400" b="1" i="1" dirty="0" smtClean="0">
                <a:solidFill>
                  <a:srgbClr val="FF3300"/>
                </a:solidFill>
                <a:latin typeface="Arial" charset="0"/>
              </a:rPr>
              <a:t>!</a:t>
            </a:r>
            <a:endParaRPr lang="en-US" sz="1400" dirty="0">
              <a:solidFill>
                <a:srgbClr val="FF3300"/>
              </a:solidFill>
              <a:latin typeface="Arial" charset="0"/>
            </a:endParaRPr>
          </a:p>
        </p:txBody>
      </p:sp>
      <p:pic>
        <p:nvPicPr>
          <p:cNvPr id="17412"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938" y="1123950"/>
            <a:ext cx="4127499" cy="321640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0514198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a:latin typeface="Arial" charset="0"/>
              </a:rPr>
              <a:t>Programming Assignments</a:t>
            </a:r>
          </a:p>
        </p:txBody>
      </p:sp>
      <p:sp>
        <p:nvSpPr>
          <p:cNvPr id="3" name="Content Placeholder 2"/>
          <p:cNvSpPr>
            <a:spLocks noGrp="1"/>
          </p:cNvSpPr>
          <p:nvPr>
            <p:ph sz="half" idx="1"/>
          </p:nvPr>
        </p:nvSpPr>
        <p:spPr>
          <a:xfrm>
            <a:off x="4659216" y="1076898"/>
            <a:ext cx="4065683" cy="5147070"/>
          </a:xfrm>
        </p:spPr>
        <p:txBody>
          <a:bodyPr/>
          <a:lstStyle/>
          <a:p>
            <a:r>
              <a:rPr lang="en-US" sz="1900" dirty="0">
                <a:latin typeface="Arial" charset="0"/>
              </a:rPr>
              <a:t>There are four programming assignments in the course.</a:t>
            </a:r>
          </a:p>
          <a:p>
            <a:r>
              <a:rPr lang="en-US" sz="1900" dirty="0">
                <a:latin typeface="Arial" charset="0"/>
              </a:rPr>
              <a:t>To complete an assignment, follow the process in your assignment to</a:t>
            </a:r>
          </a:p>
          <a:p>
            <a:pPr lvl="1"/>
            <a:r>
              <a:rPr lang="en-US" sz="1900" dirty="0">
                <a:latin typeface="Arial" charset="0"/>
              </a:rPr>
              <a:t>open the corresponding project</a:t>
            </a:r>
          </a:p>
          <a:p>
            <a:pPr lvl="1"/>
            <a:r>
              <a:rPr lang="en-US" sz="1900" dirty="0">
                <a:latin typeface="Arial" charset="0"/>
              </a:rPr>
              <a:t>use the forms provided to plan it</a:t>
            </a:r>
          </a:p>
          <a:p>
            <a:pPr lvl="1"/>
            <a:r>
              <a:rPr lang="en-US" sz="1900" dirty="0">
                <a:latin typeface="Arial" charset="0"/>
              </a:rPr>
              <a:t>track it using the Time Log and Defect Log forms</a:t>
            </a:r>
          </a:p>
          <a:p>
            <a:pPr lvl="1"/>
            <a:r>
              <a:rPr lang="en-US" sz="1900" dirty="0">
                <a:latin typeface="Arial" charset="0"/>
              </a:rPr>
              <a:t>conduct a postmortem when the project is finished</a:t>
            </a:r>
          </a:p>
          <a:p>
            <a:pPr lvl="1"/>
            <a:r>
              <a:rPr lang="en-US" sz="1900" dirty="0">
                <a:latin typeface="Arial" charset="0"/>
              </a:rPr>
              <a:t>mark it completed</a:t>
            </a:r>
          </a:p>
          <a:p>
            <a:pPr lvl="1"/>
            <a:r>
              <a:rPr lang="en-US" sz="1900" dirty="0">
                <a:latin typeface="Arial" charset="0"/>
              </a:rPr>
              <a:t>export and submit your </a:t>
            </a:r>
            <a:r>
              <a:rPr lang="en-US" sz="1900" dirty="0" smtClean="0">
                <a:latin typeface="Arial" charset="0"/>
              </a:rPr>
              <a:t>assignment</a:t>
            </a:r>
            <a:endParaRPr lang="en-US" sz="1900" dirty="0">
              <a:latin typeface="Arial" charset="0"/>
            </a:endParaRPr>
          </a:p>
        </p:txBody>
      </p:sp>
      <p:pic>
        <p:nvPicPr>
          <p:cNvPr id="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938" y="1123950"/>
            <a:ext cx="4127499" cy="321640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574282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a:latin typeface="Arial" charset="0"/>
              </a:rPr>
              <a:t>The PSP0 Process Script</a:t>
            </a:r>
          </a:p>
        </p:txBody>
      </p:sp>
      <p:grpSp>
        <p:nvGrpSpPr>
          <p:cNvPr id="19459" name="Group 4"/>
          <p:cNvGrpSpPr>
            <a:grpSpLocks/>
          </p:cNvGrpSpPr>
          <p:nvPr/>
        </p:nvGrpSpPr>
        <p:grpSpPr bwMode="auto">
          <a:xfrm>
            <a:off x="388938" y="1123950"/>
            <a:ext cx="8002588" cy="4818062"/>
            <a:chOff x="612" y="984"/>
            <a:chExt cx="4592" cy="2940"/>
          </a:xfrm>
        </p:grpSpPr>
        <p:pic>
          <p:nvPicPr>
            <p:cNvPr id="19460"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l="597" r="8319" b="5052"/>
            <a:stretch>
              <a:fillRect/>
            </a:stretch>
          </p:blipFill>
          <p:spPr bwMode="auto">
            <a:xfrm>
              <a:off x="619" y="984"/>
              <a:ext cx="4585" cy="2932"/>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pic>
        <p:sp>
          <p:nvSpPr>
            <p:cNvPr id="19461" name="Line 6"/>
            <p:cNvSpPr>
              <a:spLocks noChangeShapeType="1"/>
            </p:cNvSpPr>
            <p:nvPr/>
          </p:nvSpPr>
          <p:spPr bwMode="auto">
            <a:xfrm>
              <a:off x="612" y="1140"/>
              <a:ext cx="4584" cy="0"/>
            </a:xfrm>
            <a:prstGeom prst="line">
              <a:avLst/>
            </a:prstGeom>
            <a:noFill/>
            <a:ln w="12700" cap="rnd">
              <a:solidFill>
                <a:srgbClr val="000000"/>
              </a:solidFill>
              <a:round/>
              <a:headEnd/>
              <a:tailEnd/>
            </a:ln>
            <a:extLst>
              <a:ext uri="{909E8E84-426E-40dd-AFC4-6F175D3DCCD1}">
                <a14:hiddenFill xmlns="" xmlns:a14="http://schemas.microsoft.com/office/drawing/2010/main">
                  <a:noFill/>
                </a14:hiddenFill>
              </a:ext>
            </a:extLst>
          </p:spPr>
          <p:txBody>
            <a:bodyPr lIns="0" tIns="0" rIns="0" bIns="0">
              <a:spAutoFit/>
            </a:bodyPr>
            <a:lstStyle/>
            <a:p>
              <a:endParaRPr lang="en-US"/>
            </a:p>
          </p:txBody>
        </p:sp>
        <p:sp>
          <p:nvSpPr>
            <p:cNvPr id="19462" name="Line 7"/>
            <p:cNvSpPr>
              <a:spLocks noChangeShapeType="1"/>
            </p:cNvSpPr>
            <p:nvPr/>
          </p:nvSpPr>
          <p:spPr bwMode="auto">
            <a:xfrm>
              <a:off x="1926" y="1986"/>
              <a:ext cx="0" cy="1476"/>
            </a:xfrm>
            <a:prstGeom prst="line">
              <a:avLst/>
            </a:prstGeom>
            <a:noFill/>
            <a:ln w="12700" cap="rnd">
              <a:solidFill>
                <a:srgbClr val="000000"/>
              </a:solidFill>
              <a:round/>
              <a:headEnd/>
              <a:tailEnd/>
            </a:ln>
            <a:extLst>
              <a:ext uri="{909E8E84-426E-40dd-AFC4-6F175D3DCCD1}">
                <a14:hiddenFill xmlns="" xmlns:a14="http://schemas.microsoft.com/office/drawing/2010/main">
                  <a:noFill/>
                </a14:hiddenFill>
              </a:ext>
            </a:extLst>
          </p:spPr>
          <p:txBody>
            <a:bodyPr lIns="0" tIns="0" rIns="0" bIns="0">
              <a:spAutoFit/>
            </a:bodyPr>
            <a:lstStyle/>
            <a:p>
              <a:endParaRPr lang="en-US"/>
            </a:p>
          </p:txBody>
        </p:sp>
        <p:sp>
          <p:nvSpPr>
            <p:cNvPr id="19463" name="Line 8"/>
            <p:cNvSpPr>
              <a:spLocks noChangeShapeType="1"/>
            </p:cNvSpPr>
            <p:nvPr/>
          </p:nvSpPr>
          <p:spPr bwMode="auto">
            <a:xfrm>
              <a:off x="1926" y="3558"/>
              <a:ext cx="0" cy="366"/>
            </a:xfrm>
            <a:prstGeom prst="line">
              <a:avLst/>
            </a:prstGeom>
            <a:noFill/>
            <a:ln w="12700" cap="rnd">
              <a:solidFill>
                <a:srgbClr val="000000"/>
              </a:solidFill>
              <a:round/>
              <a:headEnd/>
              <a:tailEnd/>
            </a:ln>
            <a:extLst>
              <a:ext uri="{909E8E84-426E-40dd-AFC4-6F175D3DCCD1}">
                <a14:hiddenFill xmlns="" xmlns:a14="http://schemas.microsoft.com/office/drawing/2010/main">
                  <a:noFill/>
                </a14:hiddenFill>
              </a:ext>
            </a:extLst>
          </p:spPr>
          <p:txBody>
            <a:bodyPr lIns="0" tIns="0" rIns="0" bIns="0">
              <a:spAutoFit/>
            </a:bodyPr>
            <a:lstStyle/>
            <a:p>
              <a:endParaRPr lang="en-US"/>
            </a:p>
          </p:txBody>
        </p:sp>
        <p:sp>
          <p:nvSpPr>
            <p:cNvPr id="19464" name="Line 9"/>
            <p:cNvSpPr>
              <a:spLocks noChangeShapeType="1"/>
            </p:cNvSpPr>
            <p:nvPr/>
          </p:nvSpPr>
          <p:spPr bwMode="auto">
            <a:xfrm>
              <a:off x="1926" y="1140"/>
              <a:ext cx="0" cy="762"/>
            </a:xfrm>
            <a:prstGeom prst="line">
              <a:avLst/>
            </a:prstGeom>
            <a:noFill/>
            <a:ln w="12700" cap="rnd">
              <a:solidFill>
                <a:srgbClr val="000000"/>
              </a:solidFill>
              <a:round/>
              <a:headEnd/>
              <a:tailEnd/>
            </a:ln>
            <a:extLst>
              <a:ext uri="{909E8E84-426E-40dd-AFC4-6F175D3DCCD1}">
                <a14:hiddenFill xmlns="" xmlns:a14="http://schemas.microsoft.com/office/drawing/2010/main">
                  <a:noFill/>
                </a14:hiddenFill>
              </a:ext>
            </a:extLst>
          </p:spPr>
          <p:txBody>
            <a:bodyPr lIns="0" tIns="0" rIns="0" bIns="0">
              <a:spAutoFit/>
            </a:bodyPr>
            <a:lstStyle/>
            <a:p>
              <a:endParaRPr lang="en-US"/>
            </a:p>
          </p:txBody>
        </p:sp>
      </p:grpSp>
    </p:spTree>
    <p:extLst>
      <p:ext uri="{BB962C8B-B14F-4D97-AF65-F5344CB8AC3E}">
        <p14:creationId xmlns:p14="http://schemas.microsoft.com/office/powerpoint/2010/main" val="35768985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a:latin typeface="Arial" charset="0"/>
              </a:rPr>
              <a:t>Using Process Scripts</a:t>
            </a:r>
          </a:p>
        </p:txBody>
      </p:sp>
      <p:sp>
        <p:nvSpPr>
          <p:cNvPr id="20483" name="Rectangle 3"/>
          <p:cNvSpPr>
            <a:spLocks noGrp="1" noChangeArrowheads="1"/>
          </p:cNvSpPr>
          <p:nvPr>
            <p:ph idx="1"/>
          </p:nvPr>
        </p:nvSpPr>
        <p:spPr/>
        <p:txBody>
          <a:bodyPr/>
          <a:lstStyle/>
          <a:p>
            <a:pPr marL="0" indent="0" eaLnBrk="1" hangingPunct="1"/>
            <a:r>
              <a:rPr lang="en-US" sz="1900">
                <a:latin typeface="Arial" charset="0"/>
              </a:rPr>
              <a:t>The PSP0 script will guide you through the process for completing your first class assignment.  Scripts are included in your assignment package and in the PSP Student Workbook.</a:t>
            </a:r>
          </a:p>
          <a:p>
            <a:pPr marL="0" indent="0" eaLnBrk="1" hangingPunct="1"/>
            <a:r>
              <a:rPr lang="en-US" sz="1900">
                <a:latin typeface="Arial" charset="0"/>
              </a:rPr>
              <a:t>You should</a:t>
            </a:r>
          </a:p>
          <a:p>
            <a:pPr lvl="1" eaLnBrk="1" hangingPunct="1"/>
            <a:r>
              <a:rPr lang="en-US" sz="1900">
                <a:latin typeface="Arial" charset="0"/>
              </a:rPr>
              <a:t>check the entry criteria before starting a phase</a:t>
            </a:r>
          </a:p>
          <a:p>
            <a:pPr lvl="1" eaLnBrk="1" hangingPunct="1"/>
            <a:r>
              <a:rPr lang="en-US" sz="1900">
                <a:latin typeface="Arial" charset="0"/>
              </a:rPr>
              <a:t>record the phase start time</a:t>
            </a:r>
          </a:p>
          <a:p>
            <a:pPr lvl="1" eaLnBrk="1" hangingPunct="1"/>
            <a:r>
              <a:rPr lang="en-US" sz="1900">
                <a:latin typeface="Arial" charset="0"/>
              </a:rPr>
              <a:t>perform the phase steps and instructions</a:t>
            </a:r>
          </a:p>
          <a:p>
            <a:pPr lvl="1" eaLnBrk="1" hangingPunct="1"/>
            <a:r>
              <a:rPr lang="en-US" sz="1900">
                <a:latin typeface="Arial" charset="0"/>
              </a:rPr>
              <a:t>record defects as they are found and corrected</a:t>
            </a:r>
          </a:p>
          <a:p>
            <a:pPr lvl="1" eaLnBrk="1" hangingPunct="1"/>
            <a:r>
              <a:rPr lang="en-US" sz="1900">
                <a:latin typeface="Arial" charset="0"/>
              </a:rPr>
              <a:t>check the exit criteria before ending a phase</a:t>
            </a:r>
          </a:p>
          <a:p>
            <a:pPr lvl="1" eaLnBrk="1" hangingPunct="1"/>
            <a:r>
              <a:rPr lang="en-US" sz="1900">
                <a:latin typeface="Arial" charset="0"/>
              </a:rPr>
              <a:t>record the phase end time</a:t>
            </a:r>
          </a:p>
          <a:p>
            <a:pPr lvl="1" eaLnBrk="1" hangingPunct="1"/>
            <a:r>
              <a:rPr lang="en-US" sz="1900">
                <a:latin typeface="Arial" charset="0"/>
              </a:rPr>
              <a:t>go to the next phase</a:t>
            </a:r>
          </a:p>
          <a:p>
            <a:pPr marL="0" indent="0" eaLnBrk="1" hangingPunct="1"/>
            <a:r>
              <a:rPr lang="en-US" sz="1900">
                <a:latin typeface="Arial" charset="0"/>
              </a:rPr>
              <a:t>Force yourself to use this paradigm until it becomes a habit.</a:t>
            </a:r>
          </a:p>
        </p:txBody>
      </p:sp>
    </p:spTree>
    <p:extLst>
      <p:ext uri="{BB962C8B-B14F-4D97-AF65-F5344CB8AC3E}">
        <p14:creationId xmlns:p14="http://schemas.microsoft.com/office/powerpoint/2010/main" val="9044871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6" name="Content Placeholder 5"/>
          <p:cNvSpPr>
            <a:spLocks noGrp="1"/>
          </p:cNvSpPr>
          <p:nvPr>
            <p:ph idx="1"/>
          </p:nvPr>
        </p:nvSpPr>
        <p:spPr/>
        <p:txBody>
          <a:bodyPr/>
          <a:lstStyle/>
          <a:p>
            <a:endParaRPr lang="en-US"/>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8"/>
            <a:ext cx="9144000" cy="1194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             </a:t>
            </a:r>
            <a:br>
              <a:rPr kumimoji="0" lang="en-US" altLang="en-US" sz="1800" b="0" i="0" u="none" strike="noStrike" cap="none" normalizeH="0" baseline="0" dirty="0" smtClean="0">
                <a:ln>
                  <a:noFill/>
                </a:ln>
                <a:solidFill>
                  <a:schemeClr val="tx1"/>
                </a:solidFill>
                <a:effectLst/>
                <a:latin typeface="Arial" panose="020B0604020202020204" pitchFamily="34" charset="0"/>
              </a:rPr>
            </a:b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0" y="5800725"/>
            <a:ext cx="838200" cy="29527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hlinkClick r:id="rId2"/>
          </p:cNvPr>
          <p:cNvPicPr>
            <a:picLocks noChangeAspect="1"/>
          </p:cNvPicPr>
          <p:nvPr/>
        </p:nvPicPr>
        <p:blipFill>
          <a:blip r:embed="rId4"/>
          <a:stretch>
            <a:fillRect/>
          </a:stretch>
        </p:blipFill>
        <p:spPr>
          <a:xfrm>
            <a:off x="331808" y="951177"/>
            <a:ext cx="8630856" cy="4708577"/>
          </a:xfrm>
          <a:prstGeom prst="rect">
            <a:avLst/>
          </a:prstGeom>
        </p:spPr>
      </p:pic>
    </p:spTree>
    <p:extLst>
      <p:ext uri="{BB962C8B-B14F-4D97-AF65-F5344CB8AC3E}">
        <p14:creationId xmlns:p14="http://schemas.microsoft.com/office/powerpoint/2010/main" val="29036945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a:latin typeface="Arial" charset="0"/>
              </a:rPr>
              <a:t>The PSP0 Planning Phase</a:t>
            </a:r>
          </a:p>
        </p:txBody>
      </p:sp>
      <p:sp>
        <p:nvSpPr>
          <p:cNvPr id="21508" name="Rectangle 9"/>
          <p:cNvSpPr>
            <a:spLocks noGrp="1" noChangeArrowheads="1"/>
          </p:cNvSpPr>
          <p:nvPr>
            <p:ph idx="1"/>
          </p:nvPr>
        </p:nvSpPr>
        <p:spPr/>
        <p:txBody>
          <a:bodyPr/>
          <a:lstStyle/>
          <a:p>
            <a:pPr marL="0" indent="0" eaLnBrk="1" hangingPunct="1"/>
            <a:r>
              <a:rPr lang="en-US">
                <a:latin typeface="Arial" charset="0"/>
              </a:rPr>
              <a:t>Let us review the entry criteria in the PSP0 Planning Script.</a:t>
            </a:r>
          </a:p>
          <a:p>
            <a:pPr lvl="1" eaLnBrk="1" hangingPunct="1"/>
            <a:r>
              <a:rPr lang="en-US">
                <a:latin typeface="Arial" charset="0"/>
              </a:rPr>
              <a:t>Problem description is always in the Assignment Package.</a:t>
            </a:r>
          </a:p>
          <a:p>
            <a:pPr lvl="1" eaLnBrk="1" hangingPunct="1"/>
            <a:r>
              <a:rPr lang="en-US">
                <a:latin typeface="Arial" charset="0"/>
              </a:rPr>
              <a:t>Forms and logs are in the student workbook.</a:t>
            </a:r>
          </a:p>
          <a:p>
            <a:pPr marL="0" indent="0" eaLnBrk="1" hangingPunct="1"/>
            <a:r>
              <a:rPr lang="en-US">
                <a:latin typeface="Arial" charset="0"/>
              </a:rPr>
              <a:t>Once you are sure the entry criteria have been met, you are ready to start.</a:t>
            </a:r>
          </a:p>
        </p:txBody>
      </p:sp>
      <p:pic>
        <p:nvPicPr>
          <p:cNvPr id="21507"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6391" y="3158404"/>
            <a:ext cx="6170612" cy="28606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1509" name="Rectangle 12"/>
          <p:cNvSpPr>
            <a:spLocks noChangeArrowheads="1"/>
          </p:cNvSpPr>
          <p:nvPr/>
        </p:nvSpPr>
        <p:spPr bwMode="gray">
          <a:xfrm>
            <a:off x="304800" y="3817938"/>
            <a:ext cx="1970088" cy="22209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p>
            <a:pPr algn="l">
              <a:spcBef>
                <a:spcPct val="0"/>
              </a:spcBef>
              <a:spcAft>
                <a:spcPct val="50000"/>
              </a:spcAft>
              <a:buSzPct val="70000"/>
            </a:pPr>
            <a:endParaRPr lang="en-US" sz="2000"/>
          </a:p>
        </p:txBody>
      </p:sp>
      <p:sp>
        <p:nvSpPr>
          <p:cNvPr id="21510" name="Text Box 13"/>
          <p:cNvSpPr txBox="1">
            <a:spLocks noChangeArrowheads="1"/>
          </p:cNvSpPr>
          <p:nvPr/>
        </p:nvSpPr>
        <p:spPr bwMode="auto">
          <a:xfrm>
            <a:off x="6475932" y="3348447"/>
            <a:ext cx="2236268" cy="235536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2309" tIns="46154" rIns="92309" bIns="46154">
            <a:spAutoFit/>
          </a:bodyPr>
          <a:lstStyle>
            <a:lvl1pPr marL="231775" indent="-231775" eaLnBrk="0" hangingPunct="0">
              <a:tabLst>
                <a:tab pos="292100" algn="l"/>
                <a:tab pos="571500" algn="l"/>
              </a:tabLst>
              <a:defRPr sz="1000">
                <a:solidFill>
                  <a:schemeClr val="tx1"/>
                </a:solidFill>
                <a:latin typeface="Arial" charset="0"/>
                <a:ea typeface="ＭＳ Ｐゴシック" charset="0"/>
                <a:cs typeface="ＭＳ Ｐゴシック" charset="0"/>
              </a:defRPr>
            </a:lvl1pPr>
            <a:lvl2pPr marL="742950" indent="-285750" eaLnBrk="0" hangingPunct="0">
              <a:tabLst>
                <a:tab pos="292100" algn="l"/>
                <a:tab pos="571500" algn="l"/>
              </a:tabLst>
              <a:defRPr sz="1000">
                <a:solidFill>
                  <a:schemeClr val="tx1"/>
                </a:solidFill>
                <a:latin typeface="Arial" charset="0"/>
                <a:ea typeface="ＭＳ Ｐゴシック" charset="0"/>
              </a:defRPr>
            </a:lvl2pPr>
            <a:lvl3pPr marL="1143000" indent="-228600" eaLnBrk="0" hangingPunct="0">
              <a:tabLst>
                <a:tab pos="292100" algn="l"/>
                <a:tab pos="571500" algn="l"/>
              </a:tabLst>
              <a:defRPr sz="1000">
                <a:solidFill>
                  <a:schemeClr val="tx1"/>
                </a:solidFill>
                <a:latin typeface="Arial" charset="0"/>
                <a:ea typeface="ＭＳ Ｐゴシック" charset="0"/>
              </a:defRPr>
            </a:lvl3pPr>
            <a:lvl4pPr marL="1600200" indent="-228600" eaLnBrk="0" hangingPunct="0">
              <a:tabLst>
                <a:tab pos="292100" algn="l"/>
                <a:tab pos="571500" algn="l"/>
              </a:tabLst>
              <a:defRPr sz="1000">
                <a:solidFill>
                  <a:schemeClr val="tx1"/>
                </a:solidFill>
                <a:latin typeface="Arial" charset="0"/>
                <a:ea typeface="ＭＳ Ｐゴシック" charset="0"/>
              </a:defRPr>
            </a:lvl4pPr>
            <a:lvl5pPr marL="2057400" indent="-228600" eaLnBrk="0" hangingPunct="0">
              <a:tabLst>
                <a:tab pos="292100" algn="l"/>
                <a:tab pos="571500" algn="l"/>
              </a:tabLst>
              <a:defRPr sz="1000">
                <a:solidFill>
                  <a:schemeClr val="tx1"/>
                </a:solidFill>
                <a:latin typeface="Arial" charset="0"/>
                <a:ea typeface="ＭＳ Ｐゴシック" charset="0"/>
              </a:defRPr>
            </a:lvl5pPr>
            <a:lvl6pPr marL="2514600" indent="-228600" algn="ctr" eaLnBrk="0" fontAlgn="base" hangingPunct="0">
              <a:spcBef>
                <a:spcPct val="30000"/>
              </a:spcBef>
              <a:spcAft>
                <a:spcPct val="0"/>
              </a:spcAft>
              <a:tabLst>
                <a:tab pos="292100" algn="l"/>
                <a:tab pos="571500" algn="l"/>
              </a:tabLst>
              <a:defRPr sz="1000">
                <a:solidFill>
                  <a:schemeClr val="tx1"/>
                </a:solidFill>
                <a:latin typeface="Arial" charset="0"/>
                <a:ea typeface="ＭＳ Ｐゴシック" charset="0"/>
              </a:defRPr>
            </a:lvl6pPr>
            <a:lvl7pPr marL="2971800" indent="-228600" algn="ctr" eaLnBrk="0" fontAlgn="base" hangingPunct="0">
              <a:spcBef>
                <a:spcPct val="30000"/>
              </a:spcBef>
              <a:spcAft>
                <a:spcPct val="0"/>
              </a:spcAft>
              <a:tabLst>
                <a:tab pos="292100" algn="l"/>
                <a:tab pos="571500" algn="l"/>
              </a:tabLst>
              <a:defRPr sz="1000">
                <a:solidFill>
                  <a:schemeClr val="tx1"/>
                </a:solidFill>
                <a:latin typeface="Arial" charset="0"/>
                <a:ea typeface="ＭＳ Ｐゴシック" charset="0"/>
              </a:defRPr>
            </a:lvl7pPr>
            <a:lvl8pPr marL="3429000" indent="-228600" algn="ctr" eaLnBrk="0" fontAlgn="base" hangingPunct="0">
              <a:spcBef>
                <a:spcPct val="30000"/>
              </a:spcBef>
              <a:spcAft>
                <a:spcPct val="0"/>
              </a:spcAft>
              <a:tabLst>
                <a:tab pos="292100" algn="l"/>
                <a:tab pos="571500" algn="l"/>
              </a:tabLst>
              <a:defRPr sz="1000">
                <a:solidFill>
                  <a:schemeClr val="tx1"/>
                </a:solidFill>
                <a:latin typeface="Arial" charset="0"/>
                <a:ea typeface="ＭＳ Ｐゴシック" charset="0"/>
              </a:defRPr>
            </a:lvl8pPr>
            <a:lvl9pPr marL="3886200" indent="-228600" algn="ctr" eaLnBrk="0" fontAlgn="base" hangingPunct="0">
              <a:spcBef>
                <a:spcPct val="30000"/>
              </a:spcBef>
              <a:spcAft>
                <a:spcPct val="0"/>
              </a:spcAft>
              <a:tabLst>
                <a:tab pos="292100" algn="l"/>
                <a:tab pos="571500" algn="l"/>
              </a:tabLst>
              <a:defRPr sz="1000">
                <a:solidFill>
                  <a:schemeClr val="tx1"/>
                </a:solidFill>
                <a:latin typeface="Arial" charset="0"/>
                <a:ea typeface="ＭＳ Ｐゴシック" charset="0"/>
              </a:defRPr>
            </a:lvl9pPr>
          </a:lstStyle>
          <a:p>
            <a:pPr algn="l" eaLnBrk="1" hangingPunct="1"/>
            <a:r>
              <a:rPr lang="en-US" sz="2100" dirty="0"/>
              <a:t>To plan we will</a:t>
            </a:r>
          </a:p>
          <a:p>
            <a:pPr algn="l" eaLnBrk="1" hangingPunct="1">
              <a:buFontTx/>
              <a:buChar char="•"/>
            </a:pPr>
            <a:r>
              <a:rPr lang="en-US" sz="2100" dirty="0"/>
              <a:t>open a project</a:t>
            </a:r>
          </a:p>
          <a:p>
            <a:pPr algn="l" eaLnBrk="1" hangingPunct="1">
              <a:buFontTx/>
              <a:buChar char="•"/>
            </a:pPr>
            <a:r>
              <a:rPr lang="en-US" sz="2100" dirty="0"/>
              <a:t>start a time log entry</a:t>
            </a:r>
          </a:p>
          <a:p>
            <a:pPr algn="l" eaLnBrk="1" hangingPunct="1">
              <a:buFontTx/>
              <a:buChar char="•"/>
            </a:pPr>
            <a:r>
              <a:rPr lang="en-US" sz="2100" dirty="0"/>
              <a:t>estimate time</a:t>
            </a:r>
          </a:p>
          <a:p>
            <a:pPr algn="l" eaLnBrk="1" hangingPunct="1">
              <a:buFontTx/>
              <a:buChar char="•"/>
            </a:pPr>
            <a:r>
              <a:rPr lang="en-US" sz="2100" dirty="0"/>
              <a:t>end the time log entry</a:t>
            </a:r>
          </a:p>
        </p:txBody>
      </p:sp>
    </p:spTree>
    <p:extLst>
      <p:ext uri="{BB962C8B-B14F-4D97-AF65-F5344CB8AC3E}">
        <p14:creationId xmlns:p14="http://schemas.microsoft.com/office/powerpoint/2010/main" val="12619920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normAutofit/>
          </a:bodyPr>
          <a:lstStyle/>
          <a:p>
            <a:pPr eaLnBrk="1" hangingPunct="1"/>
            <a:r>
              <a:rPr lang="en-US">
                <a:latin typeface="Arial" charset="0"/>
              </a:rPr>
              <a:t>Opening a Project</a:t>
            </a:r>
          </a:p>
        </p:txBody>
      </p:sp>
      <p:sp>
        <p:nvSpPr>
          <p:cNvPr id="2" name="Content Placeholder 1"/>
          <p:cNvSpPr>
            <a:spLocks noGrp="1"/>
          </p:cNvSpPr>
          <p:nvPr>
            <p:ph sz="half" idx="1"/>
          </p:nvPr>
        </p:nvSpPr>
        <p:spPr/>
        <p:txBody>
          <a:bodyPr/>
          <a:lstStyle/>
          <a:p>
            <a:pPr>
              <a:lnSpc>
                <a:spcPct val="90000"/>
              </a:lnSpc>
            </a:pPr>
            <a:r>
              <a:rPr lang="en-US" sz="1800" dirty="0">
                <a:latin typeface="Arial" charset="0"/>
              </a:rPr>
              <a:t>If you want to follow along, exit your student workbook, and </a:t>
            </a:r>
          </a:p>
          <a:p>
            <a:pPr marL="465138" lvl="1" indent="-219075">
              <a:lnSpc>
                <a:spcPct val="90000"/>
              </a:lnSpc>
              <a:buFontTx/>
              <a:buAutoNum type="arabicPeriod"/>
            </a:pPr>
            <a:r>
              <a:rPr lang="en-US" sz="1700" dirty="0">
                <a:latin typeface="Arial" charset="0"/>
              </a:rPr>
              <a:t>Create a new folder labeled </a:t>
            </a:r>
            <a:r>
              <a:rPr lang="ja-JP" altLang="en-US" sz="1700" dirty="0">
                <a:latin typeface="Arial" charset="0"/>
              </a:rPr>
              <a:t>“</a:t>
            </a:r>
            <a:r>
              <a:rPr lang="en-US" sz="1700" b="1" dirty="0">
                <a:latin typeface="Arial" charset="0"/>
              </a:rPr>
              <a:t>PSP0 Exercise.</a:t>
            </a:r>
            <a:r>
              <a:rPr lang="ja-JP" altLang="en-US" sz="1700" b="1" dirty="0">
                <a:latin typeface="Arial" charset="0"/>
              </a:rPr>
              <a:t>”</a:t>
            </a:r>
            <a:endParaRPr lang="en-US" sz="1700" dirty="0">
              <a:latin typeface="Arial" charset="0"/>
            </a:endParaRPr>
          </a:p>
          <a:p>
            <a:pPr marL="465138" lvl="1" indent="-219075">
              <a:lnSpc>
                <a:spcPct val="90000"/>
              </a:lnSpc>
              <a:buFontTx/>
              <a:buAutoNum type="arabicPeriod"/>
            </a:pPr>
            <a:r>
              <a:rPr lang="en-US" sz="1700" dirty="0">
                <a:latin typeface="Arial" charset="0"/>
              </a:rPr>
              <a:t>Make a copy of your Student Workbook MDE file and put it in the </a:t>
            </a:r>
            <a:r>
              <a:rPr lang="ja-JP" altLang="en-US" sz="1700" dirty="0">
                <a:latin typeface="Arial" charset="0"/>
              </a:rPr>
              <a:t>“</a:t>
            </a:r>
            <a:r>
              <a:rPr lang="en-US" sz="1700" b="1" dirty="0">
                <a:latin typeface="Arial" charset="0"/>
              </a:rPr>
              <a:t>PSP0 Exercise</a:t>
            </a:r>
            <a:r>
              <a:rPr lang="ja-JP" altLang="en-US" sz="1700" b="1" dirty="0">
                <a:latin typeface="Arial" charset="0"/>
              </a:rPr>
              <a:t>”</a:t>
            </a:r>
            <a:r>
              <a:rPr lang="en-US" sz="1700" dirty="0">
                <a:latin typeface="Arial" charset="0"/>
              </a:rPr>
              <a:t> folder.</a:t>
            </a:r>
          </a:p>
          <a:p>
            <a:pPr marL="465138" lvl="1" indent="-219075">
              <a:lnSpc>
                <a:spcPct val="90000"/>
              </a:lnSpc>
              <a:buFontTx/>
              <a:buAutoNum type="arabicPeriod"/>
            </a:pPr>
            <a:r>
              <a:rPr lang="en-US" sz="1800" dirty="0">
                <a:latin typeface="Arial" charset="0"/>
              </a:rPr>
              <a:t>Select the first project, Program 1.</a:t>
            </a:r>
          </a:p>
          <a:p>
            <a:pPr marL="1300163" lvl="2" indent="-361950">
              <a:lnSpc>
                <a:spcPct val="90000"/>
              </a:lnSpc>
            </a:pPr>
            <a:r>
              <a:rPr lang="en-US" sz="1800" dirty="0">
                <a:latin typeface="Arial" charset="0"/>
              </a:rPr>
              <a:t>Click the record selector.</a:t>
            </a:r>
          </a:p>
          <a:p>
            <a:pPr marL="1300163" lvl="2" indent="-361950">
              <a:lnSpc>
                <a:spcPct val="90000"/>
              </a:lnSpc>
            </a:pPr>
            <a:r>
              <a:rPr lang="en-US" sz="1800" dirty="0">
                <a:latin typeface="Arial" charset="0"/>
              </a:rPr>
              <a:t>Click a field in the record.</a:t>
            </a:r>
          </a:p>
          <a:p>
            <a:pPr marL="465138" lvl="1" indent="-219075">
              <a:lnSpc>
                <a:spcPct val="90000"/>
              </a:lnSpc>
              <a:buFontTx/>
              <a:buAutoNum type="arabicPeriod"/>
            </a:pPr>
            <a:r>
              <a:rPr lang="en-US" sz="1800" dirty="0">
                <a:latin typeface="Arial" charset="0"/>
              </a:rPr>
              <a:t>Click the </a:t>
            </a:r>
            <a:r>
              <a:rPr lang="ja-JP" altLang="en-US" sz="1800" dirty="0">
                <a:latin typeface="Arial" charset="0"/>
              </a:rPr>
              <a:t>“</a:t>
            </a:r>
            <a:r>
              <a:rPr lang="en-US" sz="1800" dirty="0">
                <a:latin typeface="Arial" charset="0"/>
              </a:rPr>
              <a:t>Open Project</a:t>
            </a:r>
            <a:r>
              <a:rPr lang="ja-JP" altLang="en-US" sz="1800" dirty="0">
                <a:latin typeface="Arial" charset="0"/>
              </a:rPr>
              <a:t>”</a:t>
            </a:r>
            <a:r>
              <a:rPr lang="en-US" sz="1800" dirty="0">
                <a:latin typeface="Arial" charset="0"/>
              </a:rPr>
              <a:t> button.</a:t>
            </a:r>
          </a:p>
          <a:p>
            <a:pPr>
              <a:lnSpc>
                <a:spcPct val="90000"/>
              </a:lnSpc>
            </a:pPr>
            <a:r>
              <a:rPr lang="en-US" sz="1800" dirty="0">
                <a:latin typeface="Arial" charset="0"/>
              </a:rPr>
              <a:t>Opening a project takes you to the Project Plan Summary form</a:t>
            </a:r>
            <a:r>
              <a:rPr lang="en-US" sz="1800" dirty="0" smtClean="0">
                <a:latin typeface="Arial" charset="0"/>
              </a:rPr>
              <a:t>.</a:t>
            </a:r>
            <a:endParaRPr lang="en-US" sz="1800" dirty="0">
              <a:latin typeface="Arial" charset="0"/>
            </a:endParaRPr>
          </a:p>
        </p:txBody>
      </p:sp>
      <p:grpSp>
        <p:nvGrpSpPr>
          <p:cNvPr id="22532" name="Group 16"/>
          <p:cNvGrpSpPr>
            <a:grpSpLocks/>
          </p:cNvGrpSpPr>
          <p:nvPr/>
        </p:nvGrpSpPr>
        <p:grpSpPr bwMode="auto">
          <a:xfrm>
            <a:off x="321884" y="1123950"/>
            <a:ext cx="4183062" cy="2043112"/>
            <a:chOff x="2800" y="989"/>
            <a:chExt cx="2635" cy="1287"/>
          </a:xfrm>
        </p:grpSpPr>
        <p:pic>
          <p:nvPicPr>
            <p:cNvPr id="22533" name="Picture 4"/>
            <p:cNvPicPr>
              <a:picLocks noChangeAspect="1" noChangeArrowheads="1"/>
            </p:cNvPicPr>
            <p:nvPr/>
          </p:nvPicPr>
          <p:blipFill>
            <a:blip r:embed="rId3">
              <a:extLst>
                <a:ext uri="{28A0092B-C50C-407E-A947-70E740481C1C}">
                  <a14:useLocalDpi xmlns:a14="http://schemas.microsoft.com/office/drawing/2010/main" val="0"/>
                </a:ext>
              </a:extLst>
            </a:blip>
            <a:srcRect t="7765" r="4198" b="32336"/>
            <a:stretch>
              <a:fillRect/>
            </a:stretch>
          </p:blipFill>
          <p:spPr bwMode="auto">
            <a:xfrm>
              <a:off x="2919" y="989"/>
              <a:ext cx="2516" cy="124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00101" name="Rectangle 5"/>
            <p:cNvSpPr>
              <a:spLocks noChangeArrowheads="1"/>
            </p:cNvSpPr>
            <p:nvPr/>
          </p:nvSpPr>
          <p:spPr bwMode="auto">
            <a:xfrm>
              <a:off x="2800" y="2146"/>
              <a:ext cx="756" cy="130"/>
            </a:xfrm>
            <a:prstGeom prst="rect">
              <a:avLst/>
            </a:prstGeom>
            <a:solidFill>
              <a:schemeClr val="accent1"/>
            </a:solidFill>
            <a:ln w="9525">
              <a:noFill/>
              <a:miter lim="800000"/>
              <a:headEnd/>
              <a:tailEnd/>
            </a:ln>
            <a:effectLst>
              <a:prstShdw prst="shdw18" dist="17961" dir="13500000">
                <a:schemeClr val="accent1">
                  <a:gamma/>
                  <a:shade val="60000"/>
                  <a:invGamma/>
                </a:schemeClr>
              </a:prstShdw>
            </a:effectLst>
          </p:spPr>
          <p:txBody>
            <a:bodyPr lIns="0" tIns="0" rIns="0" bIns="0"/>
            <a:lstStyle/>
            <a:p>
              <a:pPr algn="l">
                <a:spcBef>
                  <a:spcPct val="0"/>
                </a:spcBef>
                <a:spcAft>
                  <a:spcPct val="50000"/>
                </a:spcAft>
                <a:buSzPct val="70000"/>
                <a:defRPr/>
              </a:pPr>
              <a:r>
                <a:rPr lang="en-US" sz="1100" b="1">
                  <a:ea typeface="ＭＳ Ｐゴシック" pitchFamily="1" charset="-128"/>
                  <a:cs typeface="+mn-cs"/>
                </a:rPr>
                <a:t>Record selector</a:t>
              </a:r>
            </a:p>
          </p:txBody>
        </p:sp>
        <p:cxnSp>
          <p:nvCxnSpPr>
            <p:cNvPr id="22535" name="AutoShape 6"/>
            <p:cNvCxnSpPr>
              <a:cxnSpLocks noChangeShapeType="1"/>
              <a:stCxn id="900101" idx="1"/>
              <a:endCxn id="22538" idx="1"/>
            </p:cNvCxnSpPr>
            <p:nvPr/>
          </p:nvCxnSpPr>
          <p:spPr bwMode="auto">
            <a:xfrm rot="10800000" flipH="1">
              <a:off x="2800" y="1648"/>
              <a:ext cx="212" cy="563"/>
            </a:xfrm>
            <a:prstGeom prst="curvedConnector3">
              <a:avLst>
                <a:gd name="adj1" fmla="val -67926"/>
              </a:avLst>
            </a:prstGeom>
            <a:noFill/>
            <a:ln w="9525">
              <a:solidFill>
                <a:schemeClr val="tx1"/>
              </a:solidFill>
              <a:round/>
              <a:headEnd/>
              <a:tailEnd/>
            </a:ln>
            <a:extLst>
              <a:ext uri="{909E8E84-426E-40dd-AFC4-6F175D3DCCD1}">
                <a14:hiddenFill xmlns="" xmlns:a14="http://schemas.microsoft.com/office/drawing/2010/main">
                  <a:noFill/>
                </a14:hiddenFill>
              </a:ext>
            </a:extLst>
          </p:spPr>
        </p:cxnSp>
        <p:sp>
          <p:nvSpPr>
            <p:cNvPr id="900103" name="Rectangle 7"/>
            <p:cNvSpPr>
              <a:spLocks noChangeArrowheads="1"/>
            </p:cNvSpPr>
            <p:nvPr/>
          </p:nvSpPr>
          <p:spPr bwMode="auto">
            <a:xfrm>
              <a:off x="3936" y="2146"/>
              <a:ext cx="292" cy="130"/>
            </a:xfrm>
            <a:prstGeom prst="rect">
              <a:avLst/>
            </a:prstGeom>
            <a:solidFill>
              <a:schemeClr val="accent1"/>
            </a:solidFill>
            <a:ln w="9525">
              <a:noFill/>
              <a:miter lim="800000"/>
              <a:headEnd/>
              <a:tailEnd/>
            </a:ln>
            <a:effectLst>
              <a:prstShdw prst="shdw18" dist="17961" dir="13500000">
                <a:schemeClr val="accent1">
                  <a:gamma/>
                  <a:shade val="60000"/>
                  <a:invGamma/>
                </a:schemeClr>
              </a:prstShdw>
            </a:effectLst>
          </p:spPr>
          <p:txBody>
            <a:bodyPr lIns="0" tIns="0" rIns="0" bIns="0"/>
            <a:lstStyle/>
            <a:p>
              <a:pPr algn="l">
                <a:spcBef>
                  <a:spcPct val="0"/>
                </a:spcBef>
                <a:spcAft>
                  <a:spcPct val="50000"/>
                </a:spcAft>
                <a:buSzPct val="70000"/>
                <a:defRPr/>
              </a:pPr>
              <a:r>
                <a:rPr lang="en-US" sz="1100" b="1">
                  <a:ea typeface="ＭＳ Ｐゴシック" pitchFamily="1" charset="-128"/>
                  <a:cs typeface="+mn-cs"/>
                </a:rPr>
                <a:t>Field</a:t>
              </a:r>
            </a:p>
          </p:txBody>
        </p:sp>
        <p:cxnSp>
          <p:nvCxnSpPr>
            <p:cNvPr id="22537" name="AutoShape 8"/>
            <p:cNvCxnSpPr>
              <a:cxnSpLocks noChangeShapeType="1"/>
              <a:stCxn id="900103" idx="1"/>
              <a:endCxn id="22539" idx="2"/>
            </p:cNvCxnSpPr>
            <p:nvPr/>
          </p:nvCxnSpPr>
          <p:spPr bwMode="auto">
            <a:xfrm rot="10800000">
              <a:off x="3228" y="1732"/>
              <a:ext cx="708" cy="479"/>
            </a:xfrm>
            <a:prstGeom prst="curvedConnector2">
              <a:avLst/>
            </a:prstGeom>
            <a:noFill/>
            <a:ln w="9525">
              <a:solidFill>
                <a:schemeClr val="tx1"/>
              </a:solidFill>
              <a:round/>
              <a:headEnd/>
              <a:tailEnd/>
            </a:ln>
            <a:extLst>
              <a:ext uri="{909E8E84-426E-40dd-AFC4-6F175D3DCCD1}">
                <a14:hiddenFill xmlns="" xmlns:a14="http://schemas.microsoft.com/office/drawing/2010/main">
                  <a:noFill/>
                </a14:hiddenFill>
              </a:ext>
            </a:extLst>
          </p:spPr>
        </p:cxnSp>
        <p:sp>
          <p:nvSpPr>
            <p:cNvPr id="22538" name="AutoShape 9"/>
            <p:cNvSpPr>
              <a:spLocks noChangeArrowheads="1"/>
            </p:cNvSpPr>
            <p:nvPr/>
          </p:nvSpPr>
          <p:spPr bwMode="auto">
            <a:xfrm>
              <a:off x="3012" y="1620"/>
              <a:ext cx="56" cy="56"/>
            </a:xfrm>
            <a:prstGeom prst="rightArrow">
              <a:avLst>
                <a:gd name="adj1" fmla="val 50000"/>
                <a:gd name="adj2" fmla="val 25000"/>
              </a:avLst>
            </a:prstGeom>
            <a:solidFill>
              <a:schemeClr val="accent1"/>
            </a:solidFill>
            <a:ln w="9525">
              <a:solidFill>
                <a:schemeClr val="tx1"/>
              </a:solidFill>
              <a:miter lim="800000"/>
              <a:headEnd/>
              <a:tailEnd/>
            </a:ln>
          </p:spPr>
          <p:txBody>
            <a:bodyPr wrap="none" lIns="0" tIns="0" rIns="0" bIns="0" anchor="ctr">
              <a:spAutoFit/>
            </a:bodyPr>
            <a:lstStyle/>
            <a:p>
              <a:endParaRPr lang="en-US"/>
            </a:p>
          </p:txBody>
        </p:sp>
        <p:sp>
          <p:nvSpPr>
            <p:cNvPr id="22539" name="AutoShape 10"/>
            <p:cNvSpPr>
              <a:spLocks noChangeArrowheads="1"/>
            </p:cNvSpPr>
            <p:nvPr/>
          </p:nvSpPr>
          <p:spPr bwMode="auto">
            <a:xfrm>
              <a:off x="3200" y="1676"/>
              <a:ext cx="56" cy="56"/>
            </a:xfrm>
            <a:prstGeom prst="upArrow">
              <a:avLst>
                <a:gd name="adj1" fmla="val 50000"/>
                <a:gd name="adj2" fmla="val 25000"/>
              </a:avLst>
            </a:prstGeom>
            <a:solidFill>
              <a:schemeClr val="accent1"/>
            </a:solidFill>
            <a:ln w="9525">
              <a:solidFill>
                <a:schemeClr val="tx1"/>
              </a:solidFill>
              <a:miter lim="800000"/>
              <a:headEnd/>
              <a:tailEnd/>
            </a:ln>
          </p:spPr>
          <p:txBody>
            <a:bodyPr wrap="none" lIns="0" tIns="0" rIns="0" bIns="0" anchor="ctr">
              <a:spAutoFit/>
            </a:bodyPr>
            <a:lstStyle/>
            <a:p>
              <a:endParaRPr lang="en-US"/>
            </a:p>
          </p:txBody>
        </p:sp>
        <p:sp>
          <p:nvSpPr>
            <p:cNvPr id="900107" name="Rectangle 11"/>
            <p:cNvSpPr>
              <a:spLocks noChangeArrowheads="1"/>
            </p:cNvSpPr>
            <p:nvPr/>
          </p:nvSpPr>
          <p:spPr bwMode="auto">
            <a:xfrm>
              <a:off x="4691" y="2146"/>
              <a:ext cx="638" cy="130"/>
            </a:xfrm>
            <a:prstGeom prst="rect">
              <a:avLst/>
            </a:prstGeom>
            <a:solidFill>
              <a:schemeClr val="accent1"/>
            </a:solidFill>
            <a:ln w="9525">
              <a:noFill/>
              <a:miter lim="800000"/>
              <a:headEnd/>
              <a:tailEnd/>
            </a:ln>
            <a:effectLst>
              <a:prstShdw prst="shdw18" dist="17961" dir="13500000">
                <a:schemeClr val="accent1">
                  <a:gamma/>
                  <a:shade val="60000"/>
                  <a:invGamma/>
                </a:schemeClr>
              </a:prstShdw>
            </a:effectLst>
          </p:spPr>
          <p:txBody>
            <a:bodyPr lIns="0" tIns="0" rIns="0" bIns="0"/>
            <a:lstStyle/>
            <a:p>
              <a:pPr algn="l">
                <a:spcBef>
                  <a:spcPct val="0"/>
                </a:spcBef>
                <a:spcAft>
                  <a:spcPct val="50000"/>
                </a:spcAft>
                <a:buSzPct val="70000"/>
                <a:defRPr/>
              </a:pPr>
              <a:r>
                <a:rPr lang="en-US" sz="1100" b="1">
                  <a:ea typeface="ＭＳ Ｐゴシック" pitchFamily="1" charset="-128"/>
                  <a:cs typeface="+mn-cs"/>
                </a:rPr>
                <a:t>Open project</a:t>
              </a:r>
            </a:p>
          </p:txBody>
        </p:sp>
        <p:sp>
          <p:nvSpPr>
            <p:cNvPr id="22541" name="AutoShape 12"/>
            <p:cNvSpPr>
              <a:spLocks noChangeArrowheads="1"/>
            </p:cNvSpPr>
            <p:nvPr/>
          </p:nvSpPr>
          <p:spPr bwMode="auto">
            <a:xfrm>
              <a:off x="4018" y="1526"/>
              <a:ext cx="56" cy="56"/>
            </a:xfrm>
            <a:prstGeom prst="upArrow">
              <a:avLst>
                <a:gd name="adj1" fmla="val 50000"/>
                <a:gd name="adj2" fmla="val 25000"/>
              </a:avLst>
            </a:prstGeom>
            <a:solidFill>
              <a:schemeClr val="accent1"/>
            </a:solidFill>
            <a:ln w="9525">
              <a:solidFill>
                <a:schemeClr val="tx1"/>
              </a:solidFill>
              <a:miter lim="800000"/>
              <a:headEnd/>
              <a:tailEnd/>
            </a:ln>
          </p:spPr>
          <p:txBody>
            <a:bodyPr wrap="none" lIns="0" tIns="0" rIns="0" bIns="0" anchor="ctr">
              <a:spAutoFit/>
            </a:bodyPr>
            <a:lstStyle/>
            <a:p>
              <a:endParaRPr lang="en-US"/>
            </a:p>
          </p:txBody>
        </p:sp>
        <p:cxnSp>
          <p:nvCxnSpPr>
            <p:cNvPr id="22542" name="AutoShape 13"/>
            <p:cNvCxnSpPr>
              <a:cxnSpLocks noChangeShapeType="1"/>
              <a:stCxn id="900107" idx="1"/>
              <a:endCxn id="22541" idx="2"/>
            </p:cNvCxnSpPr>
            <p:nvPr/>
          </p:nvCxnSpPr>
          <p:spPr bwMode="auto">
            <a:xfrm rot="10800000">
              <a:off x="4046" y="1582"/>
              <a:ext cx="645" cy="629"/>
            </a:xfrm>
            <a:prstGeom prst="curvedConnector2">
              <a:avLst/>
            </a:prstGeom>
            <a:noFill/>
            <a:ln w="9525">
              <a:solidFill>
                <a:schemeClr val="tx1"/>
              </a:solidFill>
              <a:round/>
              <a:headEnd/>
              <a:tailEnd/>
            </a:ln>
            <a:extLst>
              <a:ext uri="{909E8E84-426E-40dd-AFC4-6F175D3DCCD1}">
                <a14:hiddenFill xmlns="" xmlns:a14="http://schemas.microsoft.com/office/drawing/2010/main">
                  <a:noFill/>
                </a14:hiddenFill>
              </a:ext>
            </a:extLst>
          </p:spPr>
        </p:cxnSp>
      </p:grpSp>
    </p:spTree>
    <p:extLst>
      <p:ext uri="{BB962C8B-B14F-4D97-AF65-F5344CB8AC3E}">
        <p14:creationId xmlns:p14="http://schemas.microsoft.com/office/powerpoint/2010/main" val="89420693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a:latin typeface="Arial" charset="0"/>
              </a:rPr>
              <a:t>PSP0 Project Plan Summary</a:t>
            </a:r>
          </a:p>
        </p:txBody>
      </p:sp>
      <p:sp>
        <p:nvSpPr>
          <p:cNvPr id="3" name="Content Placeholder 2"/>
          <p:cNvSpPr>
            <a:spLocks noGrp="1"/>
          </p:cNvSpPr>
          <p:nvPr>
            <p:ph sz="half" idx="1"/>
          </p:nvPr>
        </p:nvSpPr>
        <p:spPr/>
        <p:txBody>
          <a:bodyPr/>
          <a:lstStyle/>
          <a:p>
            <a:pPr>
              <a:spcBef>
                <a:spcPct val="0"/>
              </a:spcBef>
            </a:pPr>
            <a:r>
              <a:rPr lang="en-US" sz="2100" dirty="0"/>
              <a:t>Click on </a:t>
            </a:r>
            <a:r>
              <a:rPr lang="en-US" sz="2100" b="1" i="1" dirty="0"/>
              <a:t>Add-Ins</a:t>
            </a:r>
            <a:r>
              <a:rPr lang="en-US" sz="2100" dirty="0"/>
              <a:t>, </a:t>
            </a:r>
          </a:p>
          <a:p>
            <a:pPr>
              <a:spcBef>
                <a:spcPct val="0"/>
              </a:spcBef>
            </a:pPr>
            <a:r>
              <a:rPr lang="en-US" sz="2100" dirty="0"/>
              <a:t>then </a:t>
            </a:r>
            <a:r>
              <a:rPr lang="en-US" sz="2100" b="1" i="1" dirty="0"/>
              <a:t>PSP0 Forms </a:t>
            </a:r>
            <a:r>
              <a:rPr lang="en-US" sz="2100" dirty="0"/>
              <a:t>to view the list of PSP0 forms.</a:t>
            </a:r>
          </a:p>
          <a:p>
            <a:pPr>
              <a:spcBef>
                <a:spcPct val="0"/>
              </a:spcBef>
            </a:pPr>
            <a:endParaRPr lang="en-US" sz="2100" dirty="0"/>
          </a:p>
          <a:p>
            <a:pPr>
              <a:spcBef>
                <a:spcPct val="0"/>
              </a:spcBef>
            </a:pPr>
            <a:r>
              <a:rPr lang="en-US" sz="2100" dirty="0"/>
              <a:t>Select the form to open</a:t>
            </a:r>
          </a:p>
          <a:p>
            <a:pPr lvl="1">
              <a:spcBef>
                <a:spcPct val="0"/>
              </a:spcBef>
              <a:buFontTx/>
              <a:buChar char="•"/>
            </a:pPr>
            <a:r>
              <a:rPr lang="en-US" sz="2100" dirty="0"/>
              <a:t>Time Log</a:t>
            </a:r>
          </a:p>
          <a:p>
            <a:pPr lvl="1">
              <a:spcBef>
                <a:spcPct val="0"/>
              </a:spcBef>
              <a:buFontTx/>
              <a:buChar char="•"/>
            </a:pPr>
            <a:r>
              <a:rPr lang="en-US" sz="2100" dirty="0"/>
              <a:t>Defect Log</a:t>
            </a:r>
          </a:p>
          <a:p>
            <a:pPr lvl="1">
              <a:spcBef>
                <a:spcPct val="0"/>
              </a:spcBef>
              <a:buFontTx/>
              <a:buChar char="•"/>
            </a:pPr>
            <a:r>
              <a:rPr lang="en-US" sz="2100" dirty="0"/>
              <a:t>Defect Type Standard</a:t>
            </a:r>
          </a:p>
          <a:p>
            <a:pPr>
              <a:spcBef>
                <a:spcPct val="0"/>
              </a:spcBef>
            </a:pPr>
            <a:endParaRPr lang="en-US" sz="2100" dirty="0"/>
          </a:p>
          <a:p>
            <a:pPr>
              <a:spcBef>
                <a:spcPct val="0"/>
              </a:spcBef>
            </a:pPr>
            <a:r>
              <a:rPr lang="en-US" sz="2100" dirty="0"/>
              <a:t>We need to start the time log for the planning phase.</a:t>
            </a:r>
            <a:endParaRPr lang="en-US" sz="2000" dirty="0"/>
          </a:p>
          <a:p>
            <a:endParaRPr lang="en-US" dirty="0"/>
          </a:p>
        </p:txBody>
      </p:sp>
      <p:pic>
        <p:nvPicPr>
          <p:cNvPr id="23556" name="Picture 10"/>
          <p:cNvPicPr>
            <a:picLocks noChangeAspect="1" noChangeArrowheads="1"/>
          </p:cNvPicPr>
          <p:nvPr/>
        </p:nvPicPr>
        <p:blipFill>
          <a:blip r:embed="rId3">
            <a:extLst>
              <a:ext uri="{28A0092B-C50C-407E-A947-70E740481C1C}">
                <a14:useLocalDpi xmlns:a14="http://schemas.microsoft.com/office/drawing/2010/main" val="0"/>
              </a:ext>
            </a:extLst>
          </a:blip>
          <a:srcRect l="1784" r="731" b="6085"/>
          <a:stretch>
            <a:fillRect/>
          </a:stretch>
        </p:blipFill>
        <p:spPr bwMode="auto">
          <a:xfrm>
            <a:off x="388939" y="1123950"/>
            <a:ext cx="4990582" cy="52083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0833467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5"/>
          <p:cNvSpPr>
            <a:spLocks noGrp="1" noChangeArrowheads="1"/>
          </p:cNvSpPr>
          <p:nvPr>
            <p:ph type="title"/>
          </p:nvPr>
        </p:nvSpPr>
        <p:spPr/>
        <p:txBody>
          <a:bodyPr/>
          <a:lstStyle/>
          <a:p>
            <a:pPr eaLnBrk="1" hangingPunct="1"/>
            <a:r>
              <a:rPr lang="en-US">
                <a:latin typeface="Arial" charset="0"/>
              </a:rPr>
              <a:t>PSP Time Recording Log</a:t>
            </a:r>
          </a:p>
        </p:txBody>
      </p:sp>
      <p:sp>
        <p:nvSpPr>
          <p:cNvPr id="24579" name="Rectangle 6"/>
          <p:cNvSpPr>
            <a:spLocks noGrp="1" noChangeArrowheads="1"/>
          </p:cNvSpPr>
          <p:nvPr>
            <p:ph idx="1"/>
          </p:nvPr>
        </p:nvSpPr>
        <p:spPr/>
        <p:txBody>
          <a:bodyPr/>
          <a:lstStyle/>
          <a:p>
            <a:pPr marL="0" indent="0" eaLnBrk="1" hangingPunct="1">
              <a:lnSpc>
                <a:spcPct val="90000"/>
              </a:lnSpc>
            </a:pPr>
            <a:r>
              <a:rPr lang="en-US" sz="1800" b="1">
                <a:latin typeface="Arial" charset="0"/>
              </a:rPr>
              <a:t>Phase</a:t>
            </a:r>
            <a:r>
              <a:rPr lang="en-US" sz="1800">
                <a:latin typeface="Arial" charset="0"/>
              </a:rPr>
              <a:t>: Select the phase in which you are working  You can type the name in or select from the drop-down menu.</a:t>
            </a:r>
          </a:p>
          <a:p>
            <a:pPr marL="0" indent="0" eaLnBrk="1" hangingPunct="1">
              <a:lnSpc>
                <a:spcPct val="90000"/>
              </a:lnSpc>
            </a:pPr>
            <a:r>
              <a:rPr lang="en-US" sz="1800" b="1">
                <a:latin typeface="Arial" charset="0"/>
              </a:rPr>
              <a:t>Start</a:t>
            </a:r>
            <a:r>
              <a:rPr lang="en-US" sz="1800">
                <a:latin typeface="Arial" charset="0"/>
              </a:rPr>
              <a:t>: Enter the date and time you started working in the phase. </a:t>
            </a:r>
          </a:p>
          <a:p>
            <a:pPr lvl="1" eaLnBrk="1" hangingPunct="1">
              <a:lnSpc>
                <a:spcPct val="90000"/>
              </a:lnSpc>
            </a:pPr>
            <a:r>
              <a:rPr lang="en-US" sz="1800">
                <a:latin typeface="Arial" charset="0"/>
              </a:rPr>
              <a:t>Double click to enter the current date and time or type </a:t>
            </a:r>
            <a:r>
              <a:rPr lang="en-US" sz="1800" b="1">
                <a:latin typeface="Arial" charset="0"/>
              </a:rPr>
              <a:t>&lt;ctrl&gt;;&lt;space&gt;&lt;ctrl&gt;:</a:t>
            </a:r>
          </a:p>
          <a:p>
            <a:pPr marL="0" indent="0" eaLnBrk="1" hangingPunct="1">
              <a:lnSpc>
                <a:spcPct val="90000"/>
              </a:lnSpc>
            </a:pPr>
            <a:r>
              <a:rPr lang="en-US" sz="1800" b="1">
                <a:latin typeface="Arial" charset="0"/>
              </a:rPr>
              <a:t>Int.</a:t>
            </a:r>
            <a:r>
              <a:rPr lang="en-US" sz="1800">
                <a:latin typeface="Arial" charset="0"/>
              </a:rPr>
              <a:t>: Enter any interruption time in minutes.</a:t>
            </a:r>
          </a:p>
          <a:p>
            <a:pPr marL="0" indent="0" eaLnBrk="1" hangingPunct="1">
              <a:lnSpc>
                <a:spcPct val="90000"/>
              </a:lnSpc>
            </a:pPr>
            <a:r>
              <a:rPr lang="en-US" sz="1800" b="1">
                <a:latin typeface="Arial" charset="0"/>
              </a:rPr>
              <a:t>Stop Date and Time</a:t>
            </a:r>
            <a:r>
              <a:rPr lang="en-US" sz="1800">
                <a:latin typeface="Arial" charset="0"/>
              </a:rPr>
              <a:t>: Enter the date and time you stop working. </a:t>
            </a:r>
          </a:p>
          <a:p>
            <a:pPr marL="0" indent="0" eaLnBrk="1" hangingPunct="1">
              <a:lnSpc>
                <a:spcPct val="90000"/>
              </a:lnSpc>
            </a:pPr>
            <a:r>
              <a:rPr lang="en-US" sz="1800" b="1">
                <a:latin typeface="Arial" charset="0"/>
              </a:rPr>
              <a:t>Delta</a:t>
            </a:r>
            <a:r>
              <a:rPr lang="en-US" sz="1800">
                <a:latin typeface="Arial" charset="0"/>
              </a:rPr>
              <a:t>: The delta time is calculated automatically.</a:t>
            </a:r>
          </a:p>
          <a:p>
            <a:pPr marL="0" indent="0" eaLnBrk="1" hangingPunct="1">
              <a:lnSpc>
                <a:spcPct val="90000"/>
              </a:lnSpc>
            </a:pPr>
            <a:r>
              <a:rPr lang="en-US" sz="1800" b="1">
                <a:latin typeface="Arial" charset="0"/>
              </a:rPr>
              <a:t>Comments</a:t>
            </a:r>
            <a:r>
              <a:rPr lang="en-US" sz="1800">
                <a:latin typeface="Arial" charset="0"/>
              </a:rPr>
              <a:t>:  Use to describe any interruption, the task you were doing, or anything else that significantly affects your work.</a:t>
            </a:r>
          </a:p>
        </p:txBody>
      </p:sp>
      <p:pic>
        <p:nvPicPr>
          <p:cNvPr id="24580"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937" y="4259751"/>
            <a:ext cx="8352107" cy="13489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944063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a:latin typeface="Arial" charset="0"/>
              </a:rPr>
              <a:t>Completing the Planning Phase</a:t>
            </a:r>
          </a:p>
        </p:txBody>
      </p:sp>
      <p:sp>
        <p:nvSpPr>
          <p:cNvPr id="25603" name="Rectangle 5"/>
          <p:cNvSpPr>
            <a:spLocks noGrp="1" noChangeArrowheads="1"/>
          </p:cNvSpPr>
          <p:nvPr>
            <p:ph sz="half" idx="1"/>
          </p:nvPr>
        </p:nvSpPr>
        <p:spPr>
          <a:xfrm>
            <a:off x="401934" y="1076898"/>
            <a:ext cx="4093866" cy="5005078"/>
          </a:xfrm>
          <a:noFill/>
        </p:spPr>
        <p:txBody>
          <a:bodyPr lIns="109538" tIns="52388" rIns="109538" bIns="52388">
            <a:normAutofit/>
          </a:bodyPr>
          <a:lstStyle/>
          <a:p>
            <a:pPr marL="0" indent="0">
              <a:spcBef>
                <a:spcPts val="0"/>
              </a:spcBef>
              <a:spcAft>
                <a:spcPts val="1200"/>
              </a:spcAft>
            </a:pPr>
            <a:r>
              <a:rPr lang="en-US" sz="2000" dirty="0">
                <a:latin typeface="Arial" charset="0"/>
              </a:rPr>
              <a:t>To complete step 2 of the planning script, you have to estimate resources (time) for this program.  </a:t>
            </a:r>
          </a:p>
          <a:p>
            <a:pPr marL="0" indent="0">
              <a:spcBef>
                <a:spcPts val="0"/>
              </a:spcBef>
              <a:spcAft>
                <a:spcPts val="1200"/>
              </a:spcAft>
            </a:pPr>
            <a:r>
              <a:rPr lang="en-US" sz="2000" dirty="0">
                <a:latin typeface="Arial" charset="0"/>
              </a:rPr>
              <a:t>Once you have estimated the time for assignment 1, enter it in the PSP0 Project Plan Summary.</a:t>
            </a:r>
          </a:p>
          <a:p>
            <a:pPr marL="0" indent="0">
              <a:spcBef>
                <a:spcPts val="0"/>
              </a:spcBef>
              <a:spcAft>
                <a:spcPts val="1200"/>
              </a:spcAft>
            </a:pPr>
            <a:r>
              <a:rPr lang="en-US" sz="2000" dirty="0">
                <a:latin typeface="Arial" charset="0"/>
              </a:rPr>
              <a:t>Read the exit criteria for the PSP0 Planning phase.  </a:t>
            </a:r>
          </a:p>
          <a:p>
            <a:pPr marL="0" indent="0">
              <a:spcBef>
                <a:spcPts val="0"/>
              </a:spcBef>
              <a:spcAft>
                <a:spcPts val="1200"/>
              </a:spcAft>
            </a:pPr>
            <a:r>
              <a:rPr lang="en-US" sz="2000" dirty="0">
                <a:latin typeface="Arial" charset="0"/>
              </a:rPr>
              <a:t>If the exit criteria have been met, complete the Planning phase in the Time Log (stop date and time).</a:t>
            </a:r>
          </a:p>
        </p:txBody>
      </p:sp>
      <p:pic>
        <p:nvPicPr>
          <p:cNvPr id="25604" name="Picture 6"/>
          <p:cNvPicPr>
            <a:picLocks noChangeAspect="1" noChangeArrowheads="1"/>
          </p:cNvPicPr>
          <p:nvPr/>
        </p:nvPicPr>
        <p:blipFill>
          <a:blip r:embed="rId3">
            <a:extLst>
              <a:ext uri="{28A0092B-C50C-407E-A947-70E740481C1C}">
                <a14:useLocalDpi xmlns:a14="http://schemas.microsoft.com/office/drawing/2010/main" val="0"/>
              </a:ext>
            </a:extLst>
          </a:blip>
          <a:srcRect t="10854" r="9549" b="4286"/>
          <a:stretch>
            <a:fillRect/>
          </a:stretch>
        </p:blipFill>
        <p:spPr bwMode="auto">
          <a:xfrm>
            <a:off x="4683125" y="1123950"/>
            <a:ext cx="4029075" cy="48117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5605" name="Line 11"/>
          <p:cNvSpPr>
            <a:spLocks noChangeShapeType="1"/>
          </p:cNvSpPr>
          <p:nvPr/>
        </p:nvSpPr>
        <p:spPr bwMode="auto">
          <a:xfrm>
            <a:off x="3912378" y="3005490"/>
            <a:ext cx="1987740" cy="228764"/>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lIns="92309" tIns="46154" rIns="92309" bIns="46154"/>
          <a:lstStyle/>
          <a:p>
            <a:endParaRPr lang="en-US"/>
          </a:p>
        </p:txBody>
      </p:sp>
    </p:spTree>
    <p:extLst>
      <p:ext uri="{BB962C8B-B14F-4D97-AF65-F5344CB8AC3E}">
        <p14:creationId xmlns:p14="http://schemas.microsoft.com/office/powerpoint/2010/main" val="36735607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a:latin typeface="Arial" charset="0"/>
              </a:rPr>
              <a:t>The PSP0 Development Phase</a:t>
            </a:r>
          </a:p>
        </p:txBody>
      </p:sp>
      <p:sp>
        <p:nvSpPr>
          <p:cNvPr id="26627" name="Rectangle 3"/>
          <p:cNvSpPr>
            <a:spLocks noGrp="1" noChangeArrowheads="1"/>
          </p:cNvSpPr>
          <p:nvPr>
            <p:ph idx="1"/>
          </p:nvPr>
        </p:nvSpPr>
        <p:spPr/>
        <p:txBody>
          <a:bodyPr/>
          <a:lstStyle/>
          <a:p>
            <a:pPr marL="0" indent="0" eaLnBrk="1" hangingPunct="1">
              <a:spcAft>
                <a:spcPct val="0"/>
              </a:spcAft>
            </a:pPr>
            <a:r>
              <a:rPr lang="en-US" dirty="0">
                <a:latin typeface="Arial" charset="0"/>
              </a:rPr>
              <a:t>Follow the PSP0 Development Script to complete assignment 1.</a:t>
            </a:r>
          </a:p>
          <a:p>
            <a:pPr lvl="1" eaLnBrk="1" hangingPunct="1">
              <a:spcAft>
                <a:spcPct val="0"/>
              </a:spcAft>
            </a:pPr>
            <a:r>
              <a:rPr lang="en-US" dirty="0">
                <a:latin typeface="Arial" charset="0"/>
              </a:rPr>
              <a:t>Use the Time Log to track your time.</a:t>
            </a:r>
          </a:p>
          <a:p>
            <a:pPr lvl="1" eaLnBrk="1" hangingPunct="1">
              <a:spcAft>
                <a:spcPct val="0"/>
              </a:spcAft>
            </a:pPr>
            <a:r>
              <a:rPr lang="en-US" dirty="0">
                <a:latin typeface="Arial" charset="0"/>
              </a:rPr>
              <a:t>Use the Defect Log to track defects you find and fix.</a:t>
            </a:r>
          </a:p>
        </p:txBody>
      </p:sp>
      <p:pic>
        <p:nvPicPr>
          <p:cNvPr id="266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8763" y="2320761"/>
            <a:ext cx="5772150" cy="40100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914558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a:latin typeface="Arial" charset="0"/>
              </a:rPr>
              <a:t>Defect Recording Log</a:t>
            </a:r>
          </a:p>
        </p:txBody>
      </p:sp>
      <p:sp>
        <p:nvSpPr>
          <p:cNvPr id="27651" name="Rectangle 3"/>
          <p:cNvSpPr>
            <a:spLocks noGrp="1" noChangeArrowheads="1"/>
          </p:cNvSpPr>
          <p:nvPr>
            <p:ph idx="1"/>
          </p:nvPr>
        </p:nvSpPr>
        <p:spPr/>
        <p:txBody>
          <a:bodyPr/>
          <a:lstStyle/>
          <a:p>
            <a:pPr marL="0" indent="0" eaLnBrk="1" hangingPunct="1"/>
            <a:r>
              <a:rPr lang="en-US" sz="1800" b="1" dirty="0">
                <a:latin typeface="Arial" charset="0"/>
              </a:rPr>
              <a:t>Type</a:t>
            </a:r>
            <a:r>
              <a:rPr lang="en-US" sz="1800" dirty="0">
                <a:latin typeface="Arial" charset="0"/>
              </a:rPr>
              <a:t>:  Select the defect type. (Based on the defect type standard.)</a:t>
            </a:r>
          </a:p>
          <a:p>
            <a:pPr marL="0" indent="0" eaLnBrk="1" hangingPunct="1"/>
            <a:r>
              <a:rPr lang="en-US" sz="1800" b="1" dirty="0">
                <a:latin typeface="Arial" charset="0"/>
              </a:rPr>
              <a:t>Date</a:t>
            </a:r>
            <a:r>
              <a:rPr lang="en-US" sz="1800" dirty="0">
                <a:latin typeface="Arial" charset="0"/>
              </a:rPr>
              <a:t>: Enter the date the defect was found. </a:t>
            </a:r>
          </a:p>
          <a:p>
            <a:pPr marL="0" indent="0" eaLnBrk="1" hangingPunct="1"/>
            <a:r>
              <a:rPr lang="en-US" sz="1800" b="1" dirty="0">
                <a:latin typeface="Arial" charset="0"/>
              </a:rPr>
              <a:t>Phase Injected</a:t>
            </a:r>
            <a:r>
              <a:rPr lang="en-US" sz="1800" dirty="0">
                <a:latin typeface="Arial" charset="0"/>
              </a:rPr>
              <a:t>:  Select or enter the phase during which you judge the defect was injected.</a:t>
            </a:r>
          </a:p>
          <a:p>
            <a:pPr marL="0" indent="0" eaLnBrk="1" hangingPunct="1"/>
            <a:r>
              <a:rPr lang="en-US" sz="1800" b="1" dirty="0">
                <a:latin typeface="Arial" charset="0"/>
              </a:rPr>
              <a:t>Phase Removed</a:t>
            </a:r>
            <a:r>
              <a:rPr lang="en-US" sz="1800" dirty="0">
                <a:latin typeface="Arial" charset="0"/>
              </a:rPr>
              <a:t>:  Enter the phase during which you found and fixed the defect.</a:t>
            </a:r>
          </a:p>
          <a:p>
            <a:pPr marL="0" indent="0" eaLnBrk="1" hangingPunct="1"/>
            <a:r>
              <a:rPr lang="en-US" sz="1800" b="1" dirty="0">
                <a:latin typeface="Arial" charset="0"/>
              </a:rPr>
              <a:t>Fix Time</a:t>
            </a:r>
            <a:r>
              <a:rPr lang="en-US" sz="1800" dirty="0">
                <a:latin typeface="Arial" charset="0"/>
              </a:rPr>
              <a:t>: Enter the time it took to both find and fix the defect</a:t>
            </a:r>
          </a:p>
          <a:p>
            <a:pPr marL="0" indent="0" eaLnBrk="1" hangingPunct="1"/>
            <a:r>
              <a:rPr lang="en-US" sz="1800" b="1" dirty="0">
                <a:latin typeface="Arial" charset="0"/>
              </a:rPr>
              <a:t>Fix defect</a:t>
            </a:r>
            <a:r>
              <a:rPr lang="en-US" sz="1800" dirty="0">
                <a:latin typeface="Arial" charset="0"/>
              </a:rPr>
              <a:t>:  If this defect was injected while fixing another defect, enter the number of that defect.</a:t>
            </a:r>
          </a:p>
          <a:p>
            <a:pPr marL="0" indent="0" eaLnBrk="1" hangingPunct="1"/>
            <a:r>
              <a:rPr lang="en-US" sz="1800" b="1" dirty="0">
                <a:latin typeface="Arial" charset="0"/>
              </a:rPr>
              <a:t>Description</a:t>
            </a:r>
            <a:r>
              <a:rPr lang="en-US" sz="1800" dirty="0">
                <a:latin typeface="Arial" charset="0"/>
              </a:rPr>
              <a:t>:  Enter explanation of what the defect was (not the symptom, but </a:t>
            </a:r>
            <a:r>
              <a:rPr lang="en-US" sz="1800" dirty="0" smtClean="0">
                <a:latin typeface="Arial" charset="0"/>
              </a:rPr>
              <a:t/>
            </a:r>
            <a:br>
              <a:rPr lang="en-US" sz="1800" dirty="0" smtClean="0">
                <a:latin typeface="Arial" charset="0"/>
              </a:rPr>
            </a:br>
            <a:r>
              <a:rPr lang="en-US" sz="1800" dirty="0" smtClean="0">
                <a:latin typeface="Arial" charset="0"/>
              </a:rPr>
              <a:t>the </a:t>
            </a:r>
            <a:r>
              <a:rPr lang="en-US" sz="1800" dirty="0">
                <a:latin typeface="Arial" charset="0"/>
              </a:rPr>
              <a:t>defect!).</a:t>
            </a:r>
          </a:p>
        </p:txBody>
      </p:sp>
      <p:pic>
        <p:nvPicPr>
          <p:cNvPr id="276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11993" y="4662489"/>
            <a:ext cx="4242817" cy="154388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037252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a:latin typeface="Arial" charset="0"/>
              </a:rPr>
              <a:t>Defect-Type Standard</a:t>
            </a:r>
          </a:p>
        </p:txBody>
      </p:sp>
      <p:sp>
        <p:nvSpPr>
          <p:cNvPr id="2" name="Content Placeholder 1"/>
          <p:cNvSpPr>
            <a:spLocks noGrp="1"/>
          </p:cNvSpPr>
          <p:nvPr>
            <p:ph sz="half" idx="1"/>
          </p:nvPr>
        </p:nvSpPr>
        <p:spPr/>
        <p:txBody>
          <a:bodyPr/>
          <a:lstStyle/>
          <a:p>
            <a:r>
              <a:rPr lang="en-US" dirty="0">
                <a:latin typeface="Arial" charset="0"/>
              </a:rPr>
              <a:t>The PSP Defect Type standard is personal.  </a:t>
            </a:r>
          </a:p>
          <a:p>
            <a:r>
              <a:rPr lang="en-US" dirty="0">
                <a:latin typeface="Arial" charset="0"/>
              </a:rPr>
              <a:t>Please update it as needed, </a:t>
            </a:r>
            <a:r>
              <a:rPr lang="en-US" dirty="0" smtClean="0">
                <a:latin typeface="Arial" charset="0"/>
              </a:rPr>
              <a:t/>
            </a:r>
            <a:br>
              <a:rPr lang="en-US" dirty="0" smtClean="0">
                <a:latin typeface="Arial" charset="0"/>
              </a:rPr>
            </a:br>
            <a:r>
              <a:rPr lang="en-US" dirty="0" smtClean="0">
                <a:latin typeface="Arial" charset="0"/>
              </a:rPr>
              <a:t>but </a:t>
            </a:r>
            <a:r>
              <a:rPr lang="en-US" dirty="0">
                <a:latin typeface="Arial" charset="0"/>
              </a:rPr>
              <a:t>try using it as is for the first few programs.</a:t>
            </a:r>
          </a:p>
          <a:p>
            <a:r>
              <a:rPr lang="en-US" dirty="0">
                <a:latin typeface="Arial" charset="0"/>
              </a:rPr>
              <a:t>It is important to be consistent in selecting the defect type in the Defect Recording Log</a:t>
            </a:r>
            <a:r>
              <a:rPr lang="en-US" dirty="0" smtClean="0">
                <a:latin typeface="Arial" charset="0"/>
              </a:rPr>
              <a:t>.</a:t>
            </a:r>
            <a:endParaRPr lang="en-US" dirty="0">
              <a:latin typeface="Arial" charset="0"/>
            </a:endParaRPr>
          </a:p>
        </p:txBody>
      </p:sp>
      <p:pic>
        <p:nvPicPr>
          <p:cNvPr id="286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938" y="1123950"/>
            <a:ext cx="4119677" cy="350195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210326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a:latin typeface="Arial" charset="0"/>
              </a:rPr>
              <a:t>The PSP0 Postmortem Phase</a:t>
            </a:r>
          </a:p>
        </p:txBody>
      </p:sp>
      <p:sp>
        <p:nvSpPr>
          <p:cNvPr id="29699" name="Rectangle 3"/>
          <p:cNvSpPr>
            <a:spLocks noGrp="1" noChangeArrowheads="1"/>
          </p:cNvSpPr>
          <p:nvPr>
            <p:ph idx="1"/>
          </p:nvPr>
        </p:nvSpPr>
        <p:spPr/>
        <p:txBody>
          <a:bodyPr/>
          <a:lstStyle/>
          <a:p>
            <a:pPr marL="0" indent="0" eaLnBrk="1" hangingPunct="1"/>
            <a:r>
              <a:rPr lang="en-US">
                <a:latin typeface="Arial" charset="0"/>
              </a:rPr>
              <a:t>The last phase of the PSP0 process is the postmortem phase.</a:t>
            </a:r>
          </a:p>
          <a:p>
            <a:pPr marL="0" indent="0" eaLnBrk="1" hangingPunct="1"/>
            <a:r>
              <a:rPr lang="en-US">
                <a:latin typeface="Arial" charset="0"/>
              </a:rPr>
              <a:t>The purpose of the PSP0 postmortem phase is to make sure your time and defect data are accurate, complete and consistent.</a:t>
            </a:r>
          </a:p>
          <a:p>
            <a:pPr marL="0" indent="0" eaLnBrk="1" hangingPunct="1"/>
            <a:endParaRPr lang="en-US">
              <a:latin typeface="Arial" charset="0"/>
            </a:endParaRPr>
          </a:p>
          <a:p>
            <a:pPr marL="0" indent="0" eaLnBrk="1" hangingPunct="1"/>
            <a:endParaRPr lang="en-US">
              <a:latin typeface="Arial" charset="0"/>
            </a:endParaRPr>
          </a:p>
          <a:p>
            <a:pPr marL="0" indent="0" eaLnBrk="1" hangingPunct="1"/>
            <a:r>
              <a:rPr lang="en-US" i="1">
                <a:latin typeface="Arial" charset="0"/>
              </a:rPr>
              <a:t>What should you do </a:t>
            </a:r>
            <a:br>
              <a:rPr lang="en-US" i="1">
                <a:latin typeface="Arial" charset="0"/>
              </a:rPr>
            </a:br>
            <a:r>
              <a:rPr lang="en-US" i="1">
                <a:latin typeface="Arial" charset="0"/>
              </a:rPr>
              <a:t>if during the</a:t>
            </a:r>
            <a:br>
              <a:rPr lang="en-US" i="1">
                <a:latin typeface="Arial" charset="0"/>
              </a:rPr>
            </a:br>
            <a:r>
              <a:rPr lang="en-US" i="1">
                <a:latin typeface="Arial" charset="0"/>
              </a:rPr>
              <a:t>postmortem you</a:t>
            </a:r>
            <a:br>
              <a:rPr lang="en-US" i="1">
                <a:latin typeface="Arial" charset="0"/>
              </a:rPr>
            </a:br>
            <a:r>
              <a:rPr lang="en-US" i="1">
                <a:latin typeface="Arial" charset="0"/>
              </a:rPr>
              <a:t>find that you forgot</a:t>
            </a:r>
            <a:br>
              <a:rPr lang="en-US" i="1">
                <a:latin typeface="Arial" charset="0"/>
              </a:rPr>
            </a:br>
            <a:r>
              <a:rPr lang="en-US" i="1">
                <a:latin typeface="Arial" charset="0"/>
              </a:rPr>
              <a:t>to track time or</a:t>
            </a:r>
            <a:br>
              <a:rPr lang="en-US" i="1">
                <a:latin typeface="Arial" charset="0"/>
              </a:rPr>
            </a:br>
            <a:r>
              <a:rPr lang="en-US" i="1">
                <a:latin typeface="Arial" charset="0"/>
              </a:rPr>
              <a:t>log a defect?</a:t>
            </a:r>
          </a:p>
        </p:txBody>
      </p:sp>
      <p:pic>
        <p:nvPicPr>
          <p:cNvPr id="297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52775" y="2917825"/>
            <a:ext cx="5642187" cy="326947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419562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p:txBody>
          <a:bodyPr/>
          <a:lstStyle/>
          <a:p>
            <a:pPr>
              <a:lnSpc>
                <a:spcPct val="80000"/>
              </a:lnSpc>
              <a:spcBef>
                <a:spcPct val="0"/>
              </a:spcBef>
              <a:spcAft>
                <a:spcPts val="600"/>
              </a:spcAft>
            </a:pPr>
            <a:r>
              <a:rPr lang="en-US" sz="2100" dirty="0"/>
              <a:t>Note that all data is the </a:t>
            </a:r>
            <a:r>
              <a:rPr lang="en-US" sz="2100" i="1" dirty="0"/>
              <a:t>Actual </a:t>
            </a:r>
            <a:r>
              <a:rPr lang="en-US" sz="2100" dirty="0"/>
              <a:t>columns are automatically filled in from the time and defect logs.</a:t>
            </a:r>
          </a:p>
          <a:p>
            <a:pPr>
              <a:lnSpc>
                <a:spcPct val="80000"/>
              </a:lnSpc>
              <a:spcBef>
                <a:spcPct val="0"/>
              </a:spcBef>
              <a:spcAft>
                <a:spcPts val="600"/>
              </a:spcAft>
            </a:pPr>
            <a:endParaRPr lang="en-US" sz="2100" dirty="0"/>
          </a:p>
          <a:p>
            <a:pPr>
              <a:lnSpc>
                <a:spcPct val="80000"/>
              </a:lnSpc>
              <a:spcBef>
                <a:spcPct val="0"/>
              </a:spcBef>
              <a:spcAft>
                <a:spcPts val="600"/>
              </a:spcAft>
            </a:pPr>
            <a:r>
              <a:rPr lang="en-US" sz="2100" dirty="0"/>
              <a:t>Time in phase</a:t>
            </a:r>
          </a:p>
          <a:p>
            <a:pPr lvl="1">
              <a:lnSpc>
                <a:spcPct val="80000"/>
              </a:lnSpc>
              <a:spcBef>
                <a:spcPct val="0"/>
              </a:spcBef>
              <a:spcAft>
                <a:spcPts val="600"/>
              </a:spcAft>
              <a:buFontTx/>
              <a:buChar char="•"/>
            </a:pPr>
            <a:r>
              <a:rPr lang="en-US" sz="2100" dirty="0"/>
              <a:t>Actual time</a:t>
            </a:r>
          </a:p>
          <a:p>
            <a:pPr lvl="1">
              <a:lnSpc>
                <a:spcPct val="80000"/>
              </a:lnSpc>
              <a:spcBef>
                <a:spcPct val="0"/>
              </a:spcBef>
              <a:spcAft>
                <a:spcPts val="600"/>
              </a:spcAft>
              <a:buFontTx/>
              <a:buChar char="•"/>
            </a:pPr>
            <a:r>
              <a:rPr lang="en-US" sz="2100" dirty="0"/>
              <a:t>To Date time</a:t>
            </a:r>
          </a:p>
          <a:p>
            <a:pPr lvl="1">
              <a:lnSpc>
                <a:spcPct val="80000"/>
              </a:lnSpc>
              <a:spcBef>
                <a:spcPct val="0"/>
              </a:spcBef>
              <a:spcAft>
                <a:spcPts val="600"/>
              </a:spcAft>
              <a:buFontTx/>
              <a:buChar char="•"/>
            </a:pPr>
            <a:r>
              <a:rPr lang="en-US" sz="2100" dirty="0"/>
              <a:t>To Date % time</a:t>
            </a:r>
          </a:p>
          <a:p>
            <a:pPr>
              <a:lnSpc>
                <a:spcPct val="80000"/>
              </a:lnSpc>
              <a:spcBef>
                <a:spcPct val="0"/>
              </a:spcBef>
              <a:spcAft>
                <a:spcPts val="600"/>
              </a:spcAft>
            </a:pPr>
            <a:endParaRPr lang="en-US" sz="2100" dirty="0"/>
          </a:p>
          <a:p>
            <a:pPr>
              <a:lnSpc>
                <a:spcPct val="80000"/>
              </a:lnSpc>
              <a:spcBef>
                <a:spcPct val="0"/>
              </a:spcBef>
              <a:spcAft>
                <a:spcPts val="600"/>
              </a:spcAft>
            </a:pPr>
            <a:r>
              <a:rPr lang="en-US" sz="2100" dirty="0"/>
              <a:t>Defects injected and removed in phase</a:t>
            </a:r>
          </a:p>
          <a:p>
            <a:pPr lvl="1">
              <a:lnSpc>
                <a:spcPct val="80000"/>
              </a:lnSpc>
              <a:spcBef>
                <a:spcPct val="0"/>
              </a:spcBef>
              <a:spcAft>
                <a:spcPts val="600"/>
              </a:spcAft>
              <a:buFontTx/>
              <a:buChar char="•"/>
            </a:pPr>
            <a:r>
              <a:rPr lang="en-US" sz="2100" dirty="0"/>
              <a:t>Actual defects</a:t>
            </a:r>
          </a:p>
          <a:p>
            <a:pPr lvl="1">
              <a:lnSpc>
                <a:spcPct val="80000"/>
              </a:lnSpc>
              <a:spcBef>
                <a:spcPct val="0"/>
              </a:spcBef>
              <a:spcAft>
                <a:spcPts val="600"/>
              </a:spcAft>
              <a:buFontTx/>
              <a:buChar char="•"/>
            </a:pPr>
            <a:r>
              <a:rPr lang="en-US" sz="2100" dirty="0"/>
              <a:t>To Date defects</a:t>
            </a:r>
          </a:p>
          <a:p>
            <a:pPr lvl="1">
              <a:lnSpc>
                <a:spcPct val="80000"/>
              </a:lnSpc>
              <a:spcBef>
                <a:spcPct val="0"/>
              </a:spcBef>
              <a:spcAft>
                <a:spcPts val="600"/>
              </a:spcAft>
              <a:buFontTx/>
              <a:buChar char="•"/>
            </a:pPr>
            <a:r>
              <a:rPr lang="en-US" sz="2100" dirty="0"/>
              <a:t>To Date % </a:t>
            </a:r>
            <a:r>
              <a:rPr lang="en-US" sz="2100" dirty="0" smtClean="0"/>
              <a:t>defects</a:t>
            </a:r>
            <a:endParaRPr lang="en-US" sz="2100" dirty="0"/>
          </a:p>
        </p:txBody>
      </p:sp>
      <p:sp>
        <p:nvSpPr>
          <p:cNvPr id="30722" name="Rectangle 2"/>
          <p:cNvSpPr>
            <a:spLocks noGrp="1" noChangeArrowheads="1"/>
          </p:cNvSpPr>
          <p:nvPr>
            <p:ph type="title"/>
          </p:nvPr>
        </p:nvSpPr>
        <p:spPr>
          <a:noFill/>
        </p:spPr>
        <p:txBody>
          <a:bodyPr lIns="115888" tIns="57150" rIns="115888" bIns="57150" anchor="ctr">
            <a:normAutofit/>
          </a:bodyPr>
          <a:lstStyle/>
          <a:p>
            <a:r>
              <a:rPr lang="en-US">
                <a:latin typeface="Arial" charset="0"/>
              </a:rPr>
              <a:t>Completed Project Plan Summary</a:t>
            </a:r>
          </a:p>
        </p:txBody>
      </p:sp>
      <p:pic>
        <p:nvPicPr>
          <p:cNvPr id="3072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939" y="1123951"/>
            <a:ext cx="2695214" cy="438946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451532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a:latin typeface="Arial" charset="0"/>
              </a:rPr>
              <a:t>Tutorial Objectives</a:t>
            </a:r>
          </a:p>
        </p:txBody>
      </p:sp>
      <p:sp>
        <p:nvSpPr>
          <p:cNvPr id="4099" name="Rectangle 3"/>
          <p:cNvSpPr>
            <a:spLocks noGrp="1" noChangeArrowheads="1"/>
          </p:cNvSpPr>
          <p:nvPr>
            <p:ph idx="1"/>
          </p:nvPr>
        </p:nvSpPr>
        <p:spPr/>
        <p:txBody>
          <a:bodyPr/>
          <a:lstStyle/>
          <a:p>
            <a:pPr marL="0" indent="0" eaLnBrk="1" hangingPunct="1"/>
            <a:r>
              <a:rPr lang="en-US">
                <a:latin typeface="Arial" charset="0"/>
              </a:rPr>
              <a:t>After this tutorial, you will</a:t>
            </a:r>
          </a:p>
          <a:p>
            <a:pPr lvl="1" eaLnBrk="1" hangingPunct="1"/>
            <a:r>
              <a:rPr lang="en-US">
                <a:latin typeface="Arial" charset="0"/>
              </a:rPr>
              <a:t>understand and know how to use the PSP0 process and support tool</a:t>
            </a:r>
          </a:p>
          <a:p>
            <a:pPr lvl="1" eaLnBrk="1" hangingPunct="1"/>
            <a:r>
              <a:rPr lang="en-US">
                <a:latin typeface="Arial" charset="0"/>
              </a:rPr>
              <a:t>be prepared to follow PSP0 using the student workbook to complete assignment 1</a:t>
            </a:r>
          </a:p>
          <a:p>
            <a:pPr lvl="1" eaLnBrk="1" hangingPunct="1"/>
            <a:r>
              <a:rPr lang="en-US">
                <a:latin typeface="Arial" charset="0"/>
              </a:rPr>
              <a:t>be aware of common mistakes made on assignment 1 and how to avoid them</a:t>
            </a:r>
          </a:p>
        </p:txBody>
      </p:sp>
    </p:spTree>
    <p:extLst>
      <p:ext uri="{BB962C8B-B14F-4D97-AF65-F5344CB8AC3E}">
        <p14:creationId xmlns:p14="http://schemas.microsoft.com/office/powerpoint/2010/main" val="35523921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4"/>
          <p:cNvSpPr>
            <a:spLocks noGrp="1" noChangeArrowheads="1"/>
          </p:cNvSpPr>
          <p:nvPr>
            <p:ph type="title"/>
          </p:nvPr>
        </p:nvSpPr>
        <p:spPr/>
        <p:txBody>
          <a:bodyPr/>
          <a:lstStyle/>
          <a:p>
            <a:pPr eaLnBrk="1" hangingPunct="1"/>
            <a:r>
              <a:rPr lang="en-US">
                <a:latin typeface="Arial" charset="0"/>
              </a:rPr>
              <a:t>Reviewing Your Assignment</a:t>
            </a:r>
          </a:p>
        </p:txBody>
      </p:sp>
      <p:sp>
        <p:nvSpPr>
          <p:cNvPr id="31747" name="Rectangle 5"/>
          <p:cNvSpPr>
            <a:spLocks noGrp="1" noChangeArrowheads="1"/>
          </p:cNvSpPr>
          <p:nvPr>
            <p:ph idx="1"/>
          </p:nvPr>
        </p:nvSpPr>
        <p:spPr/>
        <p:txBody>
          <a:bodyPr/>
          <a:lstStyle/>
          <a:p>
            <a:pPr marL="0" indent="0" eaLnBrk="1" hangingPunct="1"/>
            <a:r>
              <a:rPr lang="en-US">
                <a:latin typeface="Arial" charset="0"/>
              </a:rPr>
              <a:t>In the best tradition of PSP, please review your assignment before you submit it for grading.</a:t>
            </a:r>
          </a:p>
          <a:p>
            <a:pPr marL="0" indent="0" eaLnBrk="1" hangingPunct="1"/>
            <a:r>
              <a:rPr lang="en-US">
                <a:latin typeface="Arial" charset="0"/>
              </a:rPr>
              <a:t>A copy of the checklist that is used to grade your assignment is included in your assignment package. </a:t>
            </a:r>
          </a:p>
          <a:p>
            <a:pPr marL="0" indent="0" eaLnBrk="1" hangingPunct="1"/>
            <a:r>
              <a:rPr lang="en-US">
                <a:latin typeface="Arial" charset="0"/>
              </a:rPr>
              <a:t>Please use this same checklist to make sure your assignment is ready for submission.</a:t>
            </a:r>
          </a:p>
          <a:p>
            <a:pPr marL="0" indent="0" eaLnBrk="1" hangingPunct="1"/>
            <a:r>
              <a:rPr lang="en-US">
                <a:latin typeface="Arial" charset="0"/>
              </a:rPr>
              <a:t>Resolve any issues you find during your review.</a:t>
            </a:r>
          </a:p>
        </p:txBody>
      </p:sp>
    </p:spTree>
    <p:extLst>
      <p:ext uri="{BB962C8B-B14F-4D97-AF65-F5344CB8AC3E}">
        <p14:creationId xmlns:p14="http://schemas.microsoft.com/office/powerpoint/2010/main" val="3786283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a:latin typeface="Arial" charset="0"/>
              </a:rPr>
              <a:t>Completing a PSP Project</a:t>
            </a:r>
          </a:p>
        </p:txBody>
      </p:sp>
      <p:sp>
        <p:nvSpPr>
          <p:cNvPr id="32771" name="Rectangle 3"/>
          <p:cNvSpPr>
            <a:spLocks noGrp="1" noChangeArrowheads="1"/>
          </p:cNvSpPr>
          <p:nvPr>
            <p:ph idx="1"/>
          </p:nvPr>
        </p:nvSpPr>
        <p:spPr/>
        <p:txBody>
          <a:bodyPr/>
          <a:lstStyle/>
          <a:p>
            <a:pPr marL="0" indent="0" eaLnBrk="1" hangingPunct="1"/>
            <a:r>
              <a:rPr lang="en-US">
                <a:latin typeface="Arial" charset="0"/>
              </a:rPr>
              <a:t>The final step in completing your project is to mark it complete in the student workbook.</a:t>
            </a:r>
          </a:p>
          <a:p>
            <a:pPr marL="0" indent="0" eaLnBrk="1" hangingPunct="1"/>
            <a:r>
              <a:rPr lang="en-US">
                <a:latin typeface="Arial" charset="0"/>
              </a:rPr>
              <a:t>Select the project, for example, Program 1.</a:t>
            </a:r>
          </a:p>
          <a:p>
            <a:pPr marL="0" indent="0" eaLnBrk="1" hangingPunct="1"/>
            <a:r>
              <a:rPr lang="en-US">
                <a:latin typeface="Arial" charset="0"/>
              </a:rPr>
              <a:t>Enter a date in the completed fields or click the completed checkbox to enter today</a:t>
            </a:r>
            <a:r>
              <a:rPr lang="ja-JP" altLang="en-US">
                <a:latin typeface="Arial" charset="0"/>
              </a:rPr>
              <a:t>’</a:t>
            </a:r>
            <a:r>
              <a:rPr lang="en-US">
                <a:latin typeface="Arial" charset="0"/>
              </a:rPr>
              <a:t>s date.</a:t>
            </a:r>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t="7452" r="3368" b="45712"/>
          <a:stretch>
            <a:fillRect/>
          </a:stretch>
        </p:blipFill>
        <p:spPr bwMode="auto">
          <a:xfrm>
            <a:off x="914400" y="3278563"/>
            <a:ext cx="7405688" cy="2822575"/>
          </a:xfrm>
          <a:prstGeom prst="rect">
            <a:avLst/>
          </a:prstGeom>
          <a:noFill/>
        </p:spPr>
      </p:pic>
    </p:spTree>
    <p:extLst>
      <p:ext uri="{BB962C8B-B14F-4D97-AF65-F5344CB8AC3E}">
        <p14:creationId xmlns:p14="http://schemas.microsoft.com/office/powerpoint/2010/main" val="30064236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a:latin typeface="Arial" charset="0"/>
              </a:rPr>
              <a:t>Some Cautions</a:t>
            </a:r>
          </a:p>
        </p:txBody>
      </p:sp>
      <p:sp>
        <p:nvSpPr>
          <p:cNvPr id="33795" name="Rectangle 3"/>
          <p:cNvSpPr>
            <a:spLocks noGrp="1" noChangeArrowheads="1"/>
          </p:cNvSpPr>
          <p:nvPr>
            <p:ph idx="1"/>
          </p:nvPr>
        </p:nvSpPr>
        <p:spPr/>
        <p:txBody>
          <a:bodyPr/>
          <a:lstStyle/>
          <a:p>
            <a:pPr marL="0" indent="0" eaLnBrk="1" hangingPunct="1">
              <a:lnSpc>
                <a:spcPct val="90000"/>
              </a:lnSpc>
            </a:pPr>
            <a:r>
              <a:rPr lang="en-US" sz="2000">
                <a:latin typeface="Arial" charset="0"/>
              </a:rPr>
              <a:t>Some notes on completing a project…</a:t>
            </a:r>
          </a:p>
          <a:p>
            <a:pPr lvl="1" eaLnBrk="1" hangingPunct="1">
              <a:lnSpc>
                <a:spcPct val="90000"/>
              </a:lnSpc>
            </a:pPr>
            <a:r>
              <a:rPr lang="en-US" sz="2000">
                <a:latin typeface="Arial" charset="0"/>
              </a:rPr>
              <a:t>The projects must be completed in order.</a:t>
            </a:r>
          </a:p>
          <a:p>
            <a:pPr lvl="1" eaLnBrk="1" hangingPunct="1">
              <a:lnSpc>
                <a:spcPct val="90000"/>
              </a:lnSpc>
            </a:pPr>
            <a:r>
              <a:rPr lang="en-US" sz="2000">
                <a:latin typeface="Arial" charset="0"/>
              </a:rPr>
              <a:t>You can</a:t>
            </a:r>
            <a:r>
              <a:rPr lang="ja-JP" altLang="en-US" sz="2000">
                <a:latin typeface="Arial" charset="0"/>
              </a:rPr>
              <a:t>’</a:t>
            </a:r>
            <a:r>
              <a:rPr lang="en-US" sz="2000">
                <a:latin typeface="Arial" charset="0"/>
              </a:rPr>
              <a:t>t change the name of the project.</a:t>
            </a:r>
          </a:p>
          <a:p>
            <a:pPr lvl="1" eaLnBrk="1" hangingPunct="1">
              <a:lnSpc>
                <a:spcPct val="90000"/>
              </a:lnSpc>
            </a:pPr>
            <a:r>
              <a:rPr lang="en-US" sz="2000">
                <a:latin typeface="Arial" charset="0"/>
              </a:rPr>
              <a:t>You should only mark a project complete after you have reviewed the assignment and are sure the data are entered correctly.</a:t>
            </a:r>
          </a:p>
          <a:p>
            <a:pPr lvl="1" eaLnBrk="1" hangingPunct="1">
              <a:lnSpc>
                <a:spcPct val="90000"/>
              </a:lnSpc>
            </a:pPr>
            <a:r>
              <a:rPr lang="en-US" sz="2000">
                <a:latin typeface="Arial" charset="0"/>
              </a:rPr>
              <a:t>If you</a:t>
            </a:r>
            <a:r>
              <a:rPr lang="ja-JP" altLang="en-US" sz="2000">
                <a:latin typeface="Arial" charset="0"/>
              </a:rPr>
              <a:t>’</a:t>
            </a:r>
            <a:r>
              <a:rPr lang="en-US" sz="2000">
                <a:latin typeface="Arial" charset="0"/>
              </a:rPr>
              <a:t>re not sure that your data are right, don</a:t>
            </a:r>
            <a:r>
              <a:rPr lang="ja-JP" altLang="en-US" sz="2000">
                <a:latin typeface="Arial" charset="0"/>
              </a:rPr>
              <a:t>’</a:t>
            </a:r>
            <a:r>
              <a:rPr lang="en-US" sz="2000">
                <a:latin typeface="Arial" charset="0"/>
              </a:rPr>
              <a:t>t guess: ask an instructor!</a:t>
            </a:r>
          </a:p>
          <a:p>
            <a:pPr marL="0" indent="0" eaLnBrk="1" hangingPunct="1">
              <a:lnSpc>
                <a:spcPct val="90000"/>
              </a:lnSpc>
            </a:pPr>
            <a:r>
              <a:rPr lang="en-US" sz="2000">
                <a:latin typeface="Arial" charset="0"/>
              </a:rPr>
              <a:t>Note:  The completed date for a project must precede the start date of the next project.  This ensures that the completed project</a:t>
            </a:r>
            <a:r>
              <a:rPr lang="ja-JP" altLang="en-US" sz="2000">
                <a:latin typeface="Arial" charset="0"/>
              </a:rPr>
              <a:t>’</a:t>
            </a:r>
            <a:r>
              <a:rPr lang="en-US" sz="2000">
                <a:latin typeface="Arial" charset="0"/>
              </a:rPr>
              <a:t>s data will be part of the historical data used to plan the next project.</a:t>
            </a:r>
          </a:p>
        </p:txBody>
      </p:sp>
    </p:spTree>
    <p:extLst>
      <p:ext uri="{BB962C8B-B14F-4D97-AF65-F5344CB8AC3E}">
        <p14:creationId xmlns:p14="http://schemas.microsoft.com/office/powerpoint/2010/main" val="353971135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a:latin typeface="Arial" charset="0"/>
              </a:rPr>
              <a:t>Exporting Your Data for Submission -1</a:t>
            </a:r>
          </a:p>
        </p:txBody>
      </p:sp>
      <p:sp>
        <p:nvSpPr>
          <p:cNvPr id="34819" name="Rectangle 4"/>
          <p:cNvSpPr>
            <a:spLocks noGrp="1" noChangeArrowheads="1"/>
          </p:cNvSpPr>
          <p:nvPr>
            <p:ph idx="1"/>
          </p:nvPr>
        </p:nvSpPr>
        <p:spPr/>
        <p:txBody>
          <a:bodyPr/>
          <a:lstStyle/>
          <a:p>
            <a:pPr marL="0" indent="0" eaLnBrk="1" hangingPunct="1"/>
            <a:r>
              <a:rPr lang="en-US">
                <a:latin typeface="Arial" charset="0"/>
              </a:rPr>
              <a:t>To export your data first select the </a:t>
            </a:r>
            <a:r>
              <a:rPr lang="en-US" i="1">
                <a:latin typeface="Arial" charset="0"/>
              </a:rPr>
              <a:t>Import Export</a:t>
            </a:r>
            <a:r>
              <a:rPr lang="en-US">
                <a:latin typeface="Arial" charset="0"/>
              </a:rPr>
              <a:t> button from the </a:t>
            </a:r>
            <a:r>
              <a:rPr lang="en-US" i="1">
                <a:latin typeface="Arial" charset="0"/>
              </a:rPr>
              <a:t>Project Directory</a:t>
            </a:r>
            <a:r>
              <a:rPr lang="en-US">
                <a:latin typeface="Arial" charset="0"/>
              </a:rPr>
              <a:t>.</a:t>
            </a:r>
          </a:p>
        </p:txBody>
      </p:sp>
      <p:pic>
        <p:nvPicPr>
          <p:cNvPr id="34820" name="Picture 5"/>
          <p:cNvPicPr>
            <a:picLocks noChangeAspect="1" noChangeArrowheads="1"/>
          </p:cNvPicPr>
          <p:nvPr/>
        </p:nvPicPr>
        <p:blipFill>
          <a:blip r:embed="rId3">
            <a:extLst>
              <a:ext uri="{28A0092B-C50C-407E-A947-70E740481C1C}">
                <a14:useLocalDpi xmlns:a14="http://schemas.microsoft.com/office/drawing/2010/main" val="0"/>
              </a:ext>
            </a:extLst>
          </a:blip>
          <a:srcRect t="7452" r="3368" b="45712"/>
          <a:stretch>
            <a:fillRect/>
          </a:stretch>
        </p:blipFill>
        <p:spPr bwMode="auto">
          <a:xfrm>
            <a:off x="790575" y="2592388"/>
            <a:ext cx="7405688" cy="28225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4821" name="Oval 6"/>
          <p:cNvSpPr>
            <a:spLocks noChangeArrowheads="1"/>
          </p:cNvSpPr>
          <p:nvPr/>
        </p:nvSpPr>
        <p:spPr bwMode="auto">
          <a:xfrm>
            <a:off x="5680075" y="3552825"/>
            <a:ext cx="1230313" cy="860425"/>
          </a:xfrm>
          <a:prstGeom prst="ellipse">
            <a:avLst/>
          </a:prstGeom>
          <a:noFill/>
          <a:ln w="19050">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lIns="92309" tIns="46154" rIns="92309" bIns="46154" anchor="ctr"/>
          <a:lstStyle/>
          <a:p>
            <a:endParaRPr lang="en-US"/>
          </a:p>
        </p:txBody>
      </p:sp>
    </p:spTree>
    <p:extLst>
      <p:ext uri="{BB962C8B-B14F-4D97-AF65-F5344CB8AC3E}">
        <p14:creationId xmlns:p14="http://schemas.microsoft.com/office/powerpoint/2010/main" val="40725541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n-US">
                <a:latin typeface="Arial" charset="0"/>
              </a:rPr>
              <a:t>Exporting Your Data for Submission -2</a:t>
            </a:r>
          </a:p>
        </p:txBody>
      </p:sp>
      <p:sp>
        <p:nvSpPr>
          <p:cNvPr id="35844" name="Rectangle 6"/>
          <p:cNvSpPr>
            <a:spLocks noGrp="1" noChangeArrowheads="1"/>
          </p:cNvSpPr>
          <p:nvPr>
            <p:ph sz="half" idx="1"/>
          </p:nvPr>
        </p:nvSpPr>
        <p:spPr/>
        <p:txBody>
          <a:bodyPr>
            <a:normAutofit fontScale="92500"/>
          </a:bodyPr>
          <a:lstStyle/>
          <a:p>
            <a:pPr marL="0" indent="0" eaLnBrk="1" hangingPunct="1"/>
            <a:r>
              <a:rPr lang="en-US" dirty="0">
                <a:latin typeface="Arial" charset="0"/>
              </a:rPr>
              <a:t>Select the </a:t>
            </a:r>
            <a:r>
              <a:rPr lang="en-US" i="1" dirty="0">
                <a:latin typeface="Arial" charset="0"/>
              </a:rPr>
              <a:t>Create assignment submission file</a:t>
            </a:r>
            <a:r>
              <a:rPr lang="en-US" dirty="0">
                <a:latin typeface="Arial" charset="0"/>
              </a:rPr>
              <a:t> button.</a:t>
            </a:r>
          </a:p>
          <a:p>
            <a:pPr marL="0" indent="0" eaLnBrk="1" hangingPunct="1"/>
            <a:r>
              <a:rPr lang="en-US" dirty="0">
                <a:latin typeface="Arial" charset="0"/>
              </a:rPr>
              <a:t>This command will update the file </a:t>
            </a:r>
            <a:r>
              <a:rPr lang="en-US" i="1" dirty="0">
                <a:latin typeface="Arial" charset="0"/>
              </a:rPr>
              <a:t>PSP </a:t>
            </a:r>
            <a:r>
              <a:rPr lang="en-US" i="1" dirty="0" err="1">
                <a:latin typeface="Arial" charset="0"/>
              </a:rPr>
              <a:t>Assignments_be.mdb</a:t>
            </a:r>
            <a:r>
              <a:rPr lang="en-US" dirty="0">
                <a:latin typeface="Arial" charset="0"/>
              </a:rPr>
              <a:t> in the </a:t>
            </a:r>
            <a:r>
              <a:rPr lang="en-US" i="1" dirty="0">
                <a:latin typeface="Arial" charset="0"/>
              </a:rPr>
              <a:t>PSP </a:t>
            </a:r>
            <a:r>
              <a:rPr lang="en-US" i="1" dirty="0" err="1">
                <a:latin typeface="Arial" charset="0"/>
              </a:rPr>
              <a:t>Assignments_be.mdb</a:t>
            </a:r>
            <a:r>
              <a:rPr lang="en-US" dirty="0">
                <a:latin typeface="Arial" charset="0"/>
              </a:rPr>
              <a:t> directory of the directory where you installed the PSP Student Workbook.</a:t>
            </a:r>
          </a:p>
          <a:p>
            <a:pPr marL="0" indent="0" eaLnBrk="1" hangingPunct="1"/>
            <a:r>
              <a:rPr lang="en-US" dirty="0">
                <a:latin typeface="Arial" charset="0"/>
              </a:rPr>
              <a:t>This PSP </a:t>
            </a:r>
            <a:r>
              <a:rPr lang="en-US" dirty="0" err="1">
                <a:latin typeface="Arial" charset="0"/>
              </a:rPr>
              <a:t>Assignments_be.mdb</a:t>
            </a:r>
            <a:r>
              <a:rPr lang="en-US" dirty="0">
                <a:latin typeface="Arial" charset="0"/>
              </a:rPr>
              <a:t> file is the one you will submit, along with other data, to be graded.</a:t>
            </a:r>
          </a:p>
          <a:p>
            <a:pPr marL="0" indent="0" eaLnBrk="1" hangingPunct="1"/>
            <a:r>
              <a:rPr lang="en-US" sz="1900" i="1" dirty="0">
                <a:latin typeface="Arial" charset="0"/>
              </a:rPr>
              <a:t>Note .</a:t>
            </a:r>
            <a:r>
              <a:rPr lang="en-US" sz="1900" i="1" dirty="0" err="1">
                <a:latin typeface="Arial" charset="0"/>
              </a:rPr>
              <a:t>mdb</a:t>
            </a:r>
            <a:r>
              <a:rPr lang="en-US" sz="1900" i="1" dirty="0">
                <a:latin typeface="Arial" charset="0"/>
              </a:rPr>
              <a:t> stands for Microsoft data base and contains only the data from the tool.</a:t>
            </a:r>
          </a:p>
        </p:txBody>
      </p:sp>
      <p:pic>
        <p:nvPicPr>
          <p:cNvPr id="3584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9780" y="1123950"/>
            <a:ext cx="3632419" cy="50741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24" name="Group 23"/>
          <p:cNvGrpSpPr/>
          <p:nvPr/>
        </p:nvGrpSpPr>
        <p:grpSpPr>
          <a:xfrm>
            <a:off x="3849275" y="1277925"/>
            <a:ext cx="1530245" cy="3194814"/>
            <a:chOff x="3849275" y="1277925"/>
            <a:chExt cx="1530245" cy="3194814"/>
          </a:xfrm>
        </p:grpSpPr>
        <p:cxnSp>
          <p:nvCxnSpPr>
            <p:cNvPr id="14" name="Straight Arrow Connector 13"/>
            <p:cNvCxnSpPr/>
            <p:nvPr/>
          </p:nvCxnSpPr>
          <p:spPr>
            <a:xfrm>
              <a:off x="4653837" y="4456960"/>
              <a:ext cx="725683" cy="0"/>
            </a:xfrm>
            <a:prstGeom prst="straightConnector1">
              <a:avLst/>
            </a:prstGeom>
            <a:ln w="38100" cmpd="sng">
              <a:solidFill>
                <a:schemeClr val="accent6"/>
              </a:solidFill>
              <a:headEnd type="none"/>
              <a:tailEnd type="triangle" w="lg" len="lg"/>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a:off x="3849275" y="1301589"/>
              <a:ext cx="812449" cy="0"/>
            </a:xfrm>
            <a:prstGeom prst="straightConnector1">
              <a:avLst/>
            </a:prstGeom>
            <a:ln w="38100" cmpd="sng">
              <a:solidFill>
                <a:schemeClr val="accent6"/>
              </a:solidFill>
              <a:headEnd type="none"/>
              <a:tailEnd type="none" w="lg" len="lg"/>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flipH="1" flipV="1">
              <a:off x="4645948" y="1277925"/>
              <a:ext cx="27432" cy="3194814"/>
            </a:xfrm>
            <a:prstGeom prst="straightConnector1">
              <a:avLst/>
            </a:prstGeom>
            <a:ln w="38100" cmpd="sng">
              <a:solidFill>
                <a:schemeClr val="accent6"/>
              </a:solidFill>
              <a:headEnd type="none"/>
              <a:tailEnd type="none" w="lg" len="lg"/>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42263854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n-US">
                <a:latin typeface="Arial" charset="0"/>
              </a:rPr>
              <a:t>Some Common Errors</a:t>
            </a:r>
          </a:p>
        </p:txBody>
      </p:sp>
      <p:sp>
        <p:nvSpPr>
          <p:cNvPr id="36867" name="Rectangle 3"/>
          <p:cNvSpPr>
            <a:spLocks noGrp="1" noChangeArrowheads="1"/>
          </p:cNvSpPr>
          <p:nvPr>
            <p:ph idx="1"/>
          </p:nvPr>
        </p:nvSpPr>
        <p:spPr/>
        <p:txBody>
          <a:bodyPr/>
          <a:lstStyle/>
          <a:p>
            <a:pPr marL="0" indent="0" eaLnBrk="1" hangingPunct="1"/>
            <a:r>
              <a:rPr lang="en-US">
                <a:latin typeface="Arial" charset="0"/>
              </a:rPr>
              <a:t>In the next slides we discuss common errors that we see with the first assignment.</a:t>
            </a:r>
          </a:p>
          <a:p>
            <a:pPr marL="0" indent="0" eaLnBrk="1" hangingPunct="1"/>
            <a:r>
              <a:rPr lang="en-US">
                <a:latin typeface="Arial" charset="0"/>
              </a:rPr>
              <a:t>Fixing defects found by your instructor is a time-consuming process that invites error.</a:t>
            </a:r>
          </a:p>
          <a:p>
            <a:pPr marL="0" indent="0" eaLnBrk="1" hangingPunct="1"/>
            <a:r>
              <a:rPr lang="en-US">
                <a:latin typeface="Arial" charset="0"/>
              </a:rPr>
              <a:t>You can prevent most errors by </a:t>
            </a:r>
          </a:p>
          <a:p>
            <a:pPr lvl="1" eaLnBrk="1" hangingPunct="1"/>
            <a:r>
              <a:rPr lang="en-US">
                <a:latin typeface="Arial" charset="0"/>
              </a:rPr>
              <a:t>following the scripts</a:t>
            </a:r>
          </a:p>
          <a:p>
            <a:pPr lvl="1" eaLnBrk="1" hangingPunct="1"/>
            <a:r>
              <a:rPr lang="en-US">
                <a:latin typeface="Arial" charset="0"/>
              </a:rPr>
              <a:t>having your instructor check your plan before you start</a:t>
            </a:r>
          </a:p>
          <a:p>
            <a:pPr lvl="1" eaLnBrk="1" hangingPunct="1"/>
            <a:r>
              <a:rPr lang="en-US">
                <a:latin typeface="Arial" charset="0"/>
              </a:rPr>
              <a:t>not making assumptions; if you</a:t>
            </a:r>
            <a:r>
              <a:rPr lang="ja-JP" altLang="en-US">
                <a:latin typeface="Arial" charset="0"/>
              </a:rPr>
              <a:t>’</a:t>
            </a:r>
            <a:r>
              <a:rPr lang="en-US">
                <a:latin typeface="Arial" charset="0"/>
              </a:rPr>
              <a:t>re not sure, ask your instructor</a:t>
            </a:r>
          </a:p>
          <a:p>
            <a:pPr lvl="1" eaLnBrk="1" hangingPunct="1"/>
            <a:r>
              <a:rPr lang="en-US">
                <a:latin typeface="Arial" charset="0"/>
              </a:rPr>
              <a:t>checking your assignment before submission</a:t>
            </a:r>
          </a:p>
        </p:txBody>
      </p:sp>
    </p:spTree>
    <p:extLst>
      <p:ext uri="{BB962C8B-B14F-4D97-AF65-F5344CB8AC3E}">
        <p14:creationId xmlns:p14="http://schemas.microsoft.com/office/powerpoint/2010/main" val="297844060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a:latin typeface="Arial" charset="0"/>
              </a:rPr>
              <a:t>Defect Fix Time</a:t>
            </a:r>
          </a:p>
        </p:txBody>
      </p:sp>
      <p:sp>
        <p:nvSpPr>
          <p:cNvPr id="37891" name="Rectangle 3"/>
          <p:cNvSpPr>
            <a:spLocks noGrp="1" noChangeArrowheads="1"/>
          </p:cNvSpPr>
          <p:nvPr>
            <p:ph idx="1"/>
          </p:nvPr>
        </p:nvSpPr>
        <p:spPr/>
        <p:txBody>
          <a:bodyPr/>
          <a:lstStyle/>
          <a:p>
            <a:pPr marL="400050" indent="-400050" eaLnBrk="1" hangingPunct="1"/>
            <a:r>
              <a:rPr lang="en-US">
                <a:latin typeface="Arial" charset="0"/>
              </a:rPr>
              <a:t>Defect fix time is often misunderstood.</a:t>
            </a:r>
          </a:p>
          <a:p>
            <a:pPr marL="400050" indent="-400050" eaLnBrk="1" hangingPunct="1"/>
            <a:r>
              <a:rPr lang="en-US">
                <a:latin typeface="Arial" charset="0"/>
              </a:rPr>
              <a:t>It is the time taken both to find and fix the defect.</a:t>
            </a:r>
          </a:p>
          <a:p>
            <a:pPr marL="400050" indent="-400050" eaLnBrk="1" hangingPunct="1"/>
            <a:r>
              <a:rPr lang="en-US">
                <a:latin typeface="Arial" charset="0"/>
              </a:rPr>
              <a:t>Example</a:t>
            </a:r>
          </a:p>
          <a:p>
            <a:pPr marL="857250" lvl="1" indent="-400050" eaLnBrk="1" hangingPunct="1">
              <a:buFont typeface="Times" charset="0"/>
              <a:buAutoNum type="arabicPeriod"/>
            </a:pPr>
            <a:r>
              <a:rPr lang="en-US">
                <a:latin typeface="Arial" charset="0"/>
              </a:rPr>
              <a:t>8:05    run compiler on prog1.c, </a:t>
            </a:r>
            <a:r>
              <a:rPr lang="ja-JP" altLang="en-US">
                <a:latin typeface="Arial" charset="0"/>
              </a:rPr>
              <a:t>“</a:t>
            </a:r>
            <a:r>
              <a:rPr lang="en-US">
                <a:latin typeface="Arial" charset="0"/>
              </a:rPr>
              <a:t>line 23 - type mismatch</a:t>
            </a:r>
            <a:r>
              <a:rPr lang="ja-JP" altLang="en-US">
                <a:latin typeface="Arial" charset="0"/>
              </a:rPr>
              <a:t>”</a:t>
            </a:r>
            <a:endParaRPr lang="en-US">
              <a:latin typeface="Arial" charset="0"/>
            </a:endParaRPr>
          </a:p>
          <a:p>
            <a:pPr marL="857250" lvl="1" indent="-400050" eaLnBrk="1" hangingPunct="1">
              <a:buFont typeface="Times" charset="0"/>
              <a:buAutoNum type="arabicPeriod"/>
            </a:pPr>
            <a:r>
              <a:rPr lang="en-US">
                <a:latin typeface="Arial" charset="0"/>
              </a:rPr>
              <a:t>8:06    run editor on prog1.c</a:t>
            </a:r>
          </a:p>
          <a:p>
            <a:pPr marL="857250" lvl="1" indent="-400050" eaLnBrk="1" hangingPunct="1">
              <a:buFont typeface="Times" charset="0"/>
              <a:buAutoNum type="arabicPeriod"/>
            </a:pPr>
            <a:r>
              <a:rPr lang="en-US">
                <a:latin typeface="Arial" charset="0"/>
              </a:rPr>
              <a:t>8:15    change declaration on line 6 from integer to real</a:t>
            </a:r>
          </a:p>
          <a:p>
            <a:pPr marL="857250" lvl="1" indent="-400050" eaLnBrk="1" hangingPunct="1">
              <a:buFont typeface="Times" charset="0"/>
              <a:buAutoNum type="arabicPeriod"/>
            </a:pPr>
            <a:r>
              <a:rPr lang="en-US">
                <a:latin typeface="Arial" charset="0"/>
              </a:rPr>
              <a:t>8:16    run compiler on prog1.c, </a:t>
            </a:r>
            <a:r>
              <a:rPr lang="ja-JP" altLang="en-US">
                <a:latin typeface="Arial" charset="0"/>
              </a:rPr>
              <a:t>“</a:t>
            </a:r>
            <a:r>
              <a:rPr lang="en-US">
                <a:latin typeface="Arial" charset="0"/>
              </a:rPr>
              <a:t>no errors</a:t>
            </a:r>
            <a:r>
              <a:rPr lang="ja-JP" altLang="en-US">
                <a:latin typeface="Arial" charset="0"/>
              </a:rPr>
              <a:t>”</a:t>
            </a:r>
            <a:endParaRPr lang="en-US">
              <a:latin typeface="Arial" charset="0"/>
            </a:endParaRPr>
          </a:p>
          <a:p>
            <a:pPr marL="400050" indent="-400050" eaLnBrk="1" hangingPunct="1"/>
            <a:r>
              <a:rPr lang="en-US">
                <a:solidFill>
                  <a:srgbClr val="000099"/>
                </a:solidFill>
                <a:latin typeface="Arial" charset="0"/>
              </a:rPr>
              <a:t>Q: What is the defect fix time?</a:t>
            </a:r>
          </a:p>
          <a:p>
            <a:pPr marL="400050" indent="-400050" eaLnBrk="1" hangingPunct="1"/>
            <a:r>
              <a:rPr lang="en-US">
                <a:solidFill>
                  <a:srgbClr val="FF0000"/>
                </a:solidFill>
                <a:latin typeface="Arial" charset="0"/>
              </a:rPr>
              <a:t>A: 11 minutes</a:t>
            </a:r>
          </a:p>
        </p:txBody>
      </p:sp>
    </p:spTree>
    <p:extLst>
      <p:ext uri="{BB962C8B-B14F-4D97-AF65-F5344CB8AC3E}">
        <p14:creationId xmlns:p14="http://schemas.microsoft.com/office/powerpoint/2010/main" val="101891454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n-US">
                <a:latin typeface="Arial" charset="0"/>
              </a:rPr>
              <a:t>Phase vs. Activity</a:t>
            </a:r>
          </a:p>
        </p:txBody>
      </p:sp>
      <p:sp>
        <p:nvSpPr>
          <p:cNvPr id="38915" name="Rectangle 3"/>
          <p:cNvSpPr>
            <a:spLocks noGrp="1" noChangeArrowheads="1"/>
          </p:cNvSpPr>
          <p:nvPr>
            <p:ph sz="half" idx="1"/>
          </p:nvPr>
        </p:nvSpPr>
        <p:spPr>
          <a:xfrm>
            <a:off x="3612639" y="1076897"/>
            <a:ext cx="5099561" cy="5139181"/>
          </a:xfrm>
        </p:spPr>
        <p:txBody>
          <a:bodyPr>
            <a:normAutofit/>
          </a:bodyPr>
          <a:lstStyle/>
          <a:p>
            <a:pPr marL="0" indent="0" eaLnBrk="1" hangingPunct="1">
              <a:lnSpc>
                <a:spcPct val="90000"/>
              </a:lnSpc>
            </a:pPr>
            <a:r>
              <a:rPr lang="en-US" sz="1800" dirty="0">
                <a:latin typeface="Arial" charset="0"/>
              </a:rPr>
              <a:t>The injected phase for a defect depends on the phase the program is in, not on the activity you are performing.</a:t>
            </a:r>
          </a:p>
          <a:p>
            <a:pPr marL="0" indent="0" eaLnBrk="1" hangingPunct="1">
              <a:lnSpc>
                <a:spcPct val="90000"/>
              </a:lnSpc>
            </a:pPr>
            <a:r>
              <a:rPr lang="en-US" sz="1800" dirty="0">
                <a:latin typeface="Arial" charset="0"/>
              </a:rPr>
              <a:t>Example:</a:t>
            </a:r>
          </a:p>
          <a:p>
            <a:pPr marL="0" indent="0" eaLnBrk="1" hangingPunct="1">
              <a:lnSpc>
                <a:spcPct val="90000"/>
              </a:lnSpc>
            </a:pPr>
            <a:r>
              <a:rPr lang="en-US" sz="1800" dirty="0">
                <a:latin typeface="Arial" charset="0"/>
              </a:rPr>
              <a:t>While testing his program, Tom finds a major logic error that he injected during the Design phase. He has to redesign and code part of his program.</a:t>
            </a:r>
          </a:p>
          <a:p>
            <a:pPr marL="0" indent="0" eaLnBrk="1" hangingPunct="1">
              <a:lnSpc>
                <a:spcPct val="90000"/>
              </a:lnSpc>
            </a:pPr>
            <a:r>
              <a:rPr lang="en-US" sz="1800" dirty="0">
                <a:solidFill>
                  <a:srgbClr val="000099"/>
                </a:solidFill>
                <a:latin typeface="Arial" charset="0"/>
              </a:rPr>
              <a:t>Q: What phase is Tom</a:t>
            </a:r>
            <a:r>
              <a:rPr lang="ja-JP" altLang="en-US" sz="1800" dirty="0">
                <a:solidFill>
                  <a:srgbClr val="000099"/>
                </a:solidFill>
                <a:latin typeface="Arial" charset="0"/>
              </a:rPr>
              <a:t>’</a:t>
            </a:r>
            <a:r>
              <a:rPr lang="en-US" sz="1800" dirty="0">
                <a:solidFill>
                  <a:srgbClr val="000099"/>
                </a:solidFill>
                <a:latin typeface="Arial" charset="0"/>
              </a:rPr>
              <a:t>s program in?</a:t>
            </a:r>
          </a:p>
          <a:p>
            <a:pPr marL="0" indent="0" eaLnBrk="1" hangingPunct="1">
              <a:lnSpc>
                <a:spcPct val="90000"/>
              </a:lnSpc>
            </a:pPr>
            <a:r>
              <a:rPr lang="en-US" sz="1800" dirty="0">
                <a:solidFill>
                  <a:srgbClr val="FF0000"/>
                </a:solidFill>
                <a:latin typeface="Arial" charset="0"/>
              </a:rPr>
              <a:t>A: Test</a:t>
            </a:r>
          </a:p>
          <a:p>
            <a:pPr marL="0" indent="0" eaLnBrk="1" hangingPunct="1">
              <a:lnSpc>
                <a:spcPct val="90000"/>
              </a:lnSpc>
            </a:pPr>
            <a:r>
              <a:rPr lang="en-US" sz="1800" dirty="0">
                <a:latin typeface="Arial" charset="0"/>
              </a:rPr>
              <a:t>Tom finds a defect in the new code he has written to fix the defect. </a:t>
            </a:r>
          </a:p>
          <a:p>
            <a:pPr marL="0" indent="0" eaLnBrk="1" hangingPunct="1">
              <a:lnSpc>
                <a:spcPct val="90000"/>
              </a:lnSpc>
            </a:pPr>
            <a:r>
              <a:rPr lang="en-US" sz="1800" dirty="0">
                <a:solidFill>
                  <a:srgbClr val="000099"/>
                </a:solidFill>
                <a:latin typeface="Arial" charset="0"/>
              </a:rPr>
              <a:t>Q: In what PSP phase was the defect injected?</a:t>
            </a:r>
          </a:p>
          <a:p>
            <a:pPr marL="0" indent="0" eaLnBrk="1" hangingPunct="1">
              <a:lnSpc>
                <a:spcPct val="90000"/>
              </a:lnSpc>
            </a:pPr>
            <a:r>
              <a:rPr lang="en-US" sz="1800" dirty="0">
                <a:solidFill>
                  <a:srgbClr val="FF0000"/>
                </a:solidFill>
                <a:latin typeface="Arial" charset="0"/>
              </a:rPr>
              <a:t>A: Test</a:t>
            </a:r>
          </a:p>
        </p:txBody>
      </p:sp>
      <p:sp>
        <p:nvSpPr>
          <p:cNvPr id="38916" name="AutoShape 5"/>
          <p:cNvSpPr>
            <a:spLocks noChangeAspect="1" noChangeArrowheads="1" noTextEdit="1"/>
          </p:cNvSpPr>
          <p:nvPr/>
        </p:nvSpPr>
        <p:spPr bwMode="auto">
          <a:xfrm>
            <a:off x="388938" y="1123950"/>
            <a:ext cx="3027363" cy="42814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p>
        </p:txBody>
      </p:sp>
      <p:grpSp>
        <p:nvGrpSpPr>
          <p:cNvPr id="38917" name="Group 41"/>
          <p:cNvGrpSpPr>
            <a:grpSpLocks/>
          </p:cNvGrpSpPr>
          <p:nvPr/>
        </p:nvGrpSpPr>
        <p:grpSpPr bwMode="auto">
          <a:xfrm>
            <a:off x="2017713" y="1136650"/>
            <a:ext cx="1373188" cy="4160837"/>
            <a:chOff x="4278" y="1077"/>
            <a:chExt cx="865" cy="2621"/>
          </a:xfrm>
        </p:grpSpPr>
        <p:grpSp>
          <p:nvGrpSpPr>
            <p:cNvPr id="38923" name="Group 9"/>
            <p:cNvGrpSpPr>
              <a:grpSpLocks/>
            </p:cNvGrpSpPr>
            <p:nvPr/>
          </p:nvGrpSpPr>
          <p:grpSpPr bwMode="auto">
            <a:xfrm>
              <a:off x="4424" y="1077"/>
              <a:ext cx="576" cy="288"/>
              <a:chOff x="4424" y="1077"/>
              <a:chExt cx="576" cy="288"/>
            </a:xfrm>
          </p:grpSpPr>
          <p:sp>
            <p:nvSpPr>
              <p:cNvPr id="38950" name="Freeform 7"/>
              <p:cNvSpPr>
                <a:spLocks/>
              </p:cNvSpPr>
              <p:nvPr/>
            </p:nvSpPr>
            <p:spPr bwMode="auto">
              <a:xfrm>
                <a:off x="4424" y="1077"/>
                <a:ext cx="576" cy="288"/>
              </a:xfrm>
              <a:custGeom>
                <a:avLst/>
                <a:gdLst>
                  <a:gd name="T0" fmla="*/ 0 w 2400"/>
                  <a:gd name="T1" fmla="*/ 0 h 1200"/>
                  <a:gd name="T2" fmla="*/ 0 w 2400"/>
                  <a:gd name="T3" fmla="*/ 0 h 1200"/>
                  <a:gd name="T4" fmla="*/ 0 w 2400"/>
                  <a:gd name="T5" fmla="*/ 0 h 1200"/>
                  <a:gd name="T6" fmla="*/ 0 w 2400"/>
                  <a:gd name="T7" fmla="*/ 0 h 1200"/>
                  <a:gd name="T8" fmla="*/ 0 w 2400"/>
                  <a:gd name="T9" fmla="*/ 0 h 1200"/>
                  <a:gd name="T10" fmla="*/ 0 w 2400"/>
                  <a:gd name="T11" fmla="*/ 0 h 1200"/>
                  <a:gd name="T12" fmla="*/ 0 w 2400"/>
                  <a:gd name="T13" fmla="*/ 0 h 1200"/>
                  <a:gd name="T14" fmla="*/ 0 w 2400"/>
                  <a:gd name="T15" fmla="*/ 0 h 1200"/>
                  <a:gd name="T16" fmla="*/ 0 w 2400"/>
                  <a:gd name="T17" fmla="*/ 0 h 12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400"/>
                  <a:gd name="T28" fmla="*/ 0 h 1200"/>
                  <a:gd name="T29" fmla="*/ 2400 w 2400"/>
                  <a:gd name="T30" fmla="*/ 1200 h 12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400" h="1200">
                    <a:moveTo>
                      <a:pt x="200" y="0"/>
                    </a:moveTo>
                    <a:cubicBezTo>
                      <a:pt x="90" y="0"/>
                      <a:pt x="0" y="89"/>
                      <a:pt x="0" y="200"/>
                    </a:cubicBezTo>
                    <a:lnTo>
                      <a:pt x="0" y="1000"/>
                    </a:lnTo>
                    <a:cubicBezTo>
                      <a:pt x="0" y="1110"/>
                      <a:pt x="90" y="1200"/>
                      <a:pt x="200" y="1200"/>
                    </a:cubicBezTo>
                    <a:lnTo>
                      <a:pt x="2200" y="1200"/>
                    </a:lnTo>
                    <a:cubicBezTo>
                      <a:pt x="2311" y="1200"/>
                      <a:pt x="2400" y="1110"/>
                      <a:pt x="2400" y="1000"/>
                    </a:cubicBezTo>
                    <a:lnTo>
                      <a:pt x="2400" y="200"/>
                    </a:lnTo>
                    <a:cubicBezTo>
                      <a:pt x="2400" y="89"/>
                      <a:pt x="2311" y="0"/>
                      <a:pt x="2200" y="0"/>
                    </a:cubicBezTo>
                    <a:lnTo>
                      <a:pt x="200" y="0"/>
                    </a:lnTo>
                    <a:close/>
                  </a:path>
                </a:pathLst>
              </a:custGeom>
              <a:solidFill>
                <a:srgbClr val="39536B"/>
              </a:solidFill>
              <a:ln w="0">
                <a:solidFill>
                  <a:srgbClr val="000000"/>
                </a:solidFill>
                <a:prstDash val="solid"/>
                <a:round/>
                <a:headEnd/>
                <a:tailEnd/>
              </a:ln>
            </p:spPr>
            <p:txBody>
              <a:bodyPr/>
              <a:lstStyle/>
              <a:p>
                <a:endParaRPr lang="en-US"/>
              </a:p>
            </p:txBody>
          </p:sp>
          <p:sp>
            <p:nvSpPr>
              <p:cNvPr id="38951" name="Freeform 8"/>
              <p:cNvSpPr>
                <a:spLocks/>
              </p:cNvSpPr>
              <p:nvPr/>
            </p:nvSpPr>
            <p:spPr bwMode="auto">
              <a:xfrm>
                <a:off x="4424" y="1077"/>
                <a:ext cx="576" cy="288"/>
              </a:xfrm>
              <a:custGeom>
                <a:avLst/>
                <a:gdLst>
                  <a:gd name="T0" fmla="*/ 0 w 2400"/>
                  <a:gd name="T1" fmla="*/ 0 h 1200"/>
                  <a:gd name="T2" fmla="*/ 0 w 2400"/>
                  <a:gd name="T3" fmla="*/ 0 h 1200"/>
                  <a:gd name="T4" fmla="*/ 0 w 2400"/>
                  <a:gd name="T5" fmla="*/ 0 h 1200"/>
                  <a:gd name="T6" fmla="*/ 0 w 2400"/>
                  <a:gd name="T7" fmla="*/ 0 h 1200"/>
                  <a:gd name="T8" fmla="*/ 0 w 2400"/>
                  <a:gd name="T9" fmla="*/ 0 h 1200"/>
                  <a:gd name="T10" fmla="*/ 0 w 2400"/>
                  <a:gd name="T11" fmla="*/ 0 h 1200"/>
                  <a:gd name="T12" fmla="*/ 0 w 2400"/>
                  <a:gd name="T13" fmla="*/ 0 h 1200"/>
                  <a:gd name="T14" fmla="*/ 0 w 2400"/>
                  <a:gd name="T15" fmla="*/ 0 h 1200"/>
                  <a:gd name="T16" fmla="*/ 0 w 2400"/>
                  <a:gd name="T17" fmla="*/ 0 h 12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400"/>
                  <a:gd name="T28" fmla="*/ 0 h 1200"/>
                  <a:gd name="T29" fmla="*/ 2400 w 2400"/>
                  <a:gd name="T30" fmla="*/ 1200 h 12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400" h="1200">
                    <a:moveTo>
                      <a:pt x="200" y="0"/>
                    </a:moveTo>
                    <a:cubicBezTo>
                      <a:pt x="90" y="0"/>
                      <a:pt x="0" y="89"/>
                      <a:pt x="0" y="200"/>
                    </a:cubicBezTo>
                    <a:lnTo>
                      <a:pt x="0" y="1000"/>
                    </a:lnTo>
                    <a:cubicBezTo>
                      <a:pt x="0" y="1110"/>
                      <a:pt x="90" y="1200"/>
                      <a:pt x="200" y="1200"/>
                    </a:cubicBezTo>
                    <a:lnTo>
                      <a:pt x="2200" y="1200"/>
                    </a:lnTo>
                    <a:cubicBezTo>
                      <a:pt x="2311" y="1200"/>
                      <a:pt x="2400" y="1110"/>
                      <a:pt x="2400" y="1000"/>
                    </a:cubicBezTo>
                    <a:lnTo>
                      <a:pt x="2400" y="200"/>
                    </a:lnTo>
                    <a:cubicBezTo>
                      <a:pt x="2400" y="89"/>
                      <a:pt x="2311" y="0"/>
                      <a:pt x="2200" y="0"/>
                    </a:cubicBezTo>
                    <a:lnTo>
                      <a:pt x="200" y="0"/>
                    </a:lnTo>
                    <a:close/>
                  </a:path>
                </a:pathLst>
              </a:custGeom>
              <a:noFill/>
              <a:ln w="25400" cap="rnd">
                <a:solidFill>
                  <a:srgbClr val="EFEDE5"/>
                </a:solidFill>
                <a:prstDash val="solid"/>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grpSp>
        <p:sp>
          <p:nvSpPr>
            <p:cNvPr id="38924" name="Rectangle 10"/>
            <p:cNvSpPr>
              <a:spLocks noChangeArrowheads="1"/>
            </p:cNvSpPr>
            <p:nvPr/>
          </p:nvSpPr>
          <p:spPr bwMode="auto">
            <a:xfrm>
              <a:off x="4577" y="1144"/>
              <a:ext cx="270" cy="1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600" b="1">
                  <a:solidFill>
                    <a:srgbClr val="EFEDE5"/>
                  </a:solidFill>
                </a:rPr>
                <a:t>Plan</a:t>
              </a:r>
              <a:endParaRPr lang="en-US"/>
            </a:p>
          </p:txBody>
        </p:sp>
        <p:grpSp>
          <p:nvGrpSpPr>
            <p:cNvPr id="38925" name="Group 13"/>
            <p:cNvGrpSpPr>
              <a:grpSpLocks/>
            </p:cNvGrpSpPr>
            <p:nvPr/>
          </p:nvGrpSpPr>
          <p:grpSpPr bwMode="auto">
            <a:xfrm>
              <a:off x="4422" y="1543"/>
              <a:ext cx="577" cy="288"/>
              <a:chOff x="4422" y="1543"/>
              <a:chExt cx="577" cy="288"/>
            </a:xfrm>
          </p:grpSpPr>
          <p:sp>
            <p:nvSpPr>
              <p:cNvPr id="38948" name="Freeform 11"/>
              <p:cNvSpPr>
                <a:spLocks/>
              </p:cNvSpPr>
              <p:nvPr/>
            </p:nvSpPr>
            <p:spPr bwMode="auto">
              <a:xfrm>
                <a:off x="4422" y="1543"/>
                <a:ext cx="577" cy="288"/>
              </a:xfrm>
              <a:custGeom>
                <a:avLst/>
                <a:gdLst>
                  <a:gd name="T0" fmla="*/ 0 w 2400"/>
                  <a:gd name="T1" fmla="*/ 0 h 1200"/>
                  <a:gd name="T2" fmla="*/ 0 w 2400"/>
                  <a:gd name="T3" fmla="*/ 0 h 1200"/>
                  <a:gd name="T4" fmla="*/ 0 w 2400"/>
                  <a:gd name="T5" fmla="*/ 0 h 1200"/>
                  <a:gd name="T6" fmla="*/ 0 w 2400"/>
                  <a:gd name="T7" fmla="*/ 0 h 1200"/>
                  <a:gd name="T8" fmla="*/ 0 w 2400"/>
                  <a:gd name="T9" fmla="*/ 0 h 1200"/>
                  <a:gd name="T10" fmla="*/ 0 w 2400"/>
                  <a:gd name="T11" fmla="*/ 0 h 1200"/>
                  <a:gd name="T12" fmla="*/ 0 w 2400"/>
                  <a:gd name="T13" fmla="*/ 0 h 1200"/>
                  <a:gd name="T14" fmla="*/ 0 w 2400"/>
                  <a:gd name="T15" fmla="*/ 0 h 1200"/>
                  <a:gd name="T16" fmla="*/ 0 w 2400"/>
                  <a:gd name="T17" fmla="*/ 0 h 12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400"/>
                  <a:gd name="T28" fmla="*/ 0 h 1200"/>
                  <a:gd name="T29" fmla="*/ 2400 w 2400"/>
                  <a:gd name="T30" fmla="*/ 1200 h 12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400" h="1200">
                    <a:moveTo>
                      <a:pt x="200" y="0"/>
                    </a:moveTo>
                    <a:cubicBezTo>
                      <a:pt x="90" y="0"/>
                      <a:pt x="0" y="90"/>
                      <a:pt x="0" y="200"/>
                    </a:cubicBezTo>
                    <a:lnTo>
                      <a:pt x="0" y="1000"/>
                    </a:lnTo>
                    <a:cubicBezTo>
                      <a:pt x="0" y="1111"/>
                      <a:pt x="90" y="1200"/>
                      <a:pt x="200" y="1200"/>
                    </a:cubicBezTo>
                    <a:lnTo>
                      <a:pt x="2200" y="1200"/>
                    </a:lnTo>
                    <a:cubicBezTo>
                      <a:pt x="2311" y="1200"/>
                      <a:pt x="2400" y="1111"/>
                      <a:pt x="2400" y="1000"/>
                    </a:cubicBezTo>
                    <a:lnTo>
                      <a:pt x="2400" y="200"/>
                    </a:lnTo>
                    <a:cubicBezTo>
                      <a:pt x="2400" y="90"/>
                      <a:pt x="2311" y="0"/>
                      <a:pt x="2200" y="0"/>
                    </a:cubicBezTo>
                    <a:lnTo>
                      <a:pt x="200" y="0"/>
                    </a:lnTo>
                    <a:close/>
                  </a:path>
                </a:pathLst>
              </a:custGeom>
              <a:solidFill>
                <a:srgbClr val="39536B"/>
              </a:solidFill>
              <a:ln w="0">
                <a:solidFill>
                  <a:srgbClr val="000000"/>
                </a:solidFill>
                <a:prstDash val="solid"/>
                <a:round/>
                <a:headEnd/>
                <a:tailEnd/>
              </a:ln>
            </p:spPr>
            <p:txBody>
              <a:bodyPr/>
              <a:lstStyle/>
              <a:p>
                <a:endParaRPr lang="en-US"/>
              </a:p>
            </p:txBody>
          </p:sp>
          <p:sp>
            <p:nvSpPr>
              <p:cNvPr id="38949" name="Freeform 12"/>
              <p:cNvSpPr>
                <a:spLocks/>
              </p:cNvSpPr>
              <p:nvPr/>
            </p:nvSpPr>
            <p:spPr bwMode="auto">
              <a:xfrm>
                <a:off x="4422" y="1543"/>
                <a:ext cx="577" cy="288"/>
              </a:xfrm>
              <a:custGeom>
                <a:avLst/>
                <a:gdLst>
                  <a:gd name="T0" fmla="*/ 0 w 2400"/>
                  <a:gd name="T1" fmla="*/ 0 h 1200"/>
                  <a:gd name="T2" fmla="*/ 0 w 2400"/>
                  <a:gd name="T3" fmla="*/ 0 h 1200"/>
                  <a:gd name="T4" fmla="*/ 0 w 2400"/>
                  <a:gd name="T5" fmla="*/ 0 h 1200"/>
                  <a:gd name="T6" fmla="*/ 0 w 2400"/>
                  <a:gd name="T7" fmla="*/ 0 h 1200"/>
                  <a:gd name="T8" fmla="*/ 0 w 2400"/>
                  <a:gd name="T9" fmla="*/ 0 h 1200"/>
                  <a:gd name="T10" fmla="*/ 0 w 2400"/>
                  <a:gd name="T11" fmla="*/ 0 h 1200"/>
                  <a:gd name="T12" fmla="*/ 0 w 2400"/>
                  <a:gd name="T13" fmla="*/ 0 h 1200"/>
                  <a:gd name="T14" fmla="*/ 0 w 2400"/>
                  <a:gd name="T15" fmla="*/ 0 h 1200"/>
                  <a:gd name="T16" fmla="*/ 0 w 2400"/>
                  <a:gd name="T17" fmla="*/ 0 h 12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400"/>
                  <a:gd name="T28" fmla="*/ 0 h 1200"/>
                  <a:gd name="T29" fmla="*/ 2400 w 2400"/>
                  <a:gd name="T30" fmla="*/ 1200 h 12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400" h="1200">
                    <a:moveTo>
                      <a:pt x="200" y="0"/>
                    </a:moveTo>
                    <a:cubicBezTo>
                      <a:pt x="90" y="0"/>
                      <a:pt x="0" y="90"/>
                      <a:pt x="0" y="200"/>
                    </a:cubicBezTo>
                    <a:lnTo>
                      <a:pt x="0" y="1000"/>
                    </a:lnTo>
                    <a:cubicBezTo>
                      <a:pt x="0" y="1111"/>
                      <a:pt x="90" y="1200"/>
                      <a:pt x="200" y="1200"/>
                    </a:cubicBezTo>
                    <a:lnTo>
                      <a:pt x="2200" y="1200"/>
                    </a:lnTo>
                    <a:cubicBezTo>
                      <a:pt x="2311" y="1200"/>
                      <a:pt x="2400" y="1111"/>
                      <a:pt x="2400" y="1000"/>
                    </a:cubicBezTo>
                    <a:lnTo>
                      <a:pt x="2400" y="200"/>
                    </a:lnTo>
                    <a:cubicBezTo>
                      <a:pt x="2400" y="90"/>
                      <a:pt x="2311" y="0"/>
                      <a:pt x="2200" y="0"/>
                    </a:cubicBezTo>
                    <a:lnTo>
                      <a:pt x="200" y="0"/>
                    </a:lnTo>
                    <a:close/>
                  </a:path>
                </a:pathLst>
              </a:custGeom>
              <a:noFill/>
              <a:ln w="25400" cap="rnd">
                <a:solidFill>
                  <a:srgbClr val="EFEDE5"/>
                </a:solidFill>
                <a:prstDash val="solid"/>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grpSp>
        <p:sp>
          <p:nvSpPr>
            <p:cNvPr id="38926" name="Rectangle 14"/>
            <p:cNvSpPr>
              <a:spLocks noChangeArrowheads="1"/>
            </p:cNvSpPr>
            <p:nvPr/>
          </p:nvSpPr>
          <p:spPr bwMode="auto">
            <a:xfrm>
              <a:off x="4498" y="1611"/>
              <a:ext cx="426" cy="1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600" b="1">
                  <a:solidFill>
                    <a:srgbClr val="EFEDE5"/>
                  </a:solidFill>
                </a:rPr>
                <a:t>Design</a:t>
              </a:r>
              <a:endParaRPr lang="en-US"/>
            </a:p>
          </p:txBody>
        </p:sp>
        <p:grpSp>
          <p:nvGrpSpPr>
            <p:cNvPr id="38927" name="Group 17"/>
            <p:cNvGrpSpPr>
              <a:grpSpLocks/>
            </p:cNvGrpSpPr>
            <p:nvPr/>
          </p:nvGrpSpPr>
          <p:grpSpPr bwMode="auto">
            <a:xfrm>
              <a:off x="4422" y="2010"/>
              <a:ext cx="577" cy="288"/>
              <a:chOff x="4422" y="2010"/>
              <a:chExt cx="577" cy="288"/>
            </a:xfrm>
          </p:grpSpPr>
          <p:sp>
            <p:nvSpPr>
              <p:cNvPr id="38946" name="Freeform 15"/>
              <p:cNvSpPr>
                <a:spLocks/>
              </p:cNvSpPr>
              <p:nvPr/>
            </p:nvSpPr>
            <p:spPr bwMode="auto">
              <a:xfrm>
                <a:off x="4422" y="2010"/>
                <a:ext cx="577" cy="288"/>
              </a:xfrm>
              <a:custGeom>
                <a:avLst/>
                <a:gdLst>
                  <a:gd name="T0" fmla="*/ 0 w 2400"/>
                  <a:gd name="T1" fmla="*/ 0 h 1200"/>
                  <a:gd name="T2" fmla="*/ 0 w 2400"/>
                  <a:gd name="T3" fmla="*/ 0 h 1200"/>
                  <a:gd name="T4" fmla="*/ 0 w 2400"/>
                  <a:gd name="T5" fmla="*/ 0 h 1200"/>
                  <a:gd name="T6" fmla="*/ 0 w 2400"/>
                  <a:gd name="T7" fmla="*/ 0 h 1200"/>
                  <a:gd name="T8" fmla="*/ 0 w 2400"/>
                  <a:gd name="T9" fmla="*/ 0 h 1200"/>
                  <a:gd name="T10" fmla="*/ 0 w 2400"/>
                  <a:gd name="T11" fmla="*/ 0 h 1200"/>
                  <a:gd name="T12" fmla="*/ 0 w 2400"/>
                  <a:gd name="T13" fmla="*/ 0 h 1200"/>
                  <a:gd name="T14" fmla="*/ 0 w 2400"/>
                  <a:gd name="T15" fmla="*/ 0 h 1200"/>
                  <a:gd name="T16" fmla="*/ 0 w 2400"/>
                  <a:gd name="T17" fmla="*/ 0 h 12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400"/>
                  <a:gd name="T28" fmla="*/ 0 h 1200"/>
                  <a:gd name="T29" fmla="*/ 2400 w 2400"/>
                  <a:gd name="T30" fmla="*/ 1200 h 12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400" h="1200">
                    <a:moveTo>
                      <a:pt x="200" y="0"/>
                    </a:moveTo>
                    <a:cubicBezTo>
                      <a:pt x="90" y="0"/>
                      <a:pt x="0" y="90"/>
                      <a:pt x="0" y="200"/>
                    </a:cubicBezTo>
                    <a:lnTo>
                      <a:pt x="0" y="1000"/>
                    </a:lnTo>
                    <a:cubicBezTo>
                      <a:pt x="0" y="1111"/>
                      <a:pt x="90" y="1200"/>
                      <a:pt x="200" y="1200"/>
                    </a:cubicBezTo>
                    <a:lnTo>
                      <a:pt x="2200" y="1200"/>
                    </a:lnTo>
                    <a:cubicBezTo>
                      <a:pt x="2311" y="1200"/>
                      <a:pt x="2400" y="1111"/>
                      <a:pt x="2400" y="1000"/>
                    </a:cubicBezTo>
                    <a:lnTo>
                      <a:pt x="2400" y="200"/>
                    </a:lnTo>
                    <a:cubicBezTo>
                      <a:pt x="2400" y="90"/>
                      <a:pt x="2311" y="0"/>
                      <a:pt x="2200" y="0"/>
                    </a:cubicBezTo>
                    <a:lnTo>
                      <a:pt x="200" y="0"/>
                    </a:lnTo>
                    <a:close/>
                  </a:path>
                </a:pathLst>
              </a:custGeom>
              <a:solidFill>
                <a:srgbClr val="39536B"/>
              </a:solidFill>
              <a:ln w="0">
                <a:solidFill>
                  <a:srgbClr val="000000"/>
                </a:solidFill>
                <a:prstDash val="solid"/>
                <a:round/>
                <a:headEnd/>
                <a:tailEnd/>
              </a:ln>
            </p:spPr>
            <p:txBody>
              <a:bodyPr/>
              <a:lstStyle/>
              <a:p>
                <a:endParaRPr lang="en-US"/>
              </a:p>
            </p:txBody>
          </p:sp>
          <p:sp>
            <p:nvSpPr>
              <p:cNvPr id="38947" name="Freeform 16"/>
              <p:cNvSpPr>
                <a:spLocks/>
              </p:cNvSpPr>
              <p:nvPr/>
            </p:nvSpPr>
            <p:spPr bwMode="auto">
              <a:xfrm>
                <a:off x="4422" y="2010"/>
                <a:ext cx="577" cy="288"/>
              </a:xfrm>
              <a:custGeom>
                <a:avLst/>
                <a:gdLst>
                  <a:gd name="T0" fmla="*/ 0 w 2400"/>
                  <a:gd name="T1" fmla="*/ 0 h 1200"/>
                  <a:gd name="T2" fmla="*/ 0 w 2400"/>
                  <a:gd name="T3" fmla="*/ 0 h 1200"/>
                  <a:gd name="T4" fmla="*/ 0 w 2400"/>
                  <a:gd name="T5" fmla="*/ 0 h 1200"/>
                  <a:gd name="T6" fmla="*/ 0 w 2400"/>
                  <a:gd name="T7" fmla="*/ 0 h 1200"/>
                  <a:gd name="T8" fmla="*/ 0 w 2400"/>
                  <a:gd name="T9" fmla="*/ 0 h 1200"/>
                  <a:gd name="T10" fmla="*/ 0 w 2400"/>
                  <a:gd name="T11" fmla="*/ 0 h 1200"/>
                  <a:gd name="T12" fmla="*/ 0 w 2400"/>
                  <a:gd name="T13" fmla="*/ 0 h 1200"/>
                  <a:gd name="T14" fmla="*/ 0 w 2400"/>
                  <a:gd name="T15" fmla="*/ 0 h 1200"/>
                  <a:gd name="T16" fmla="*/ 0 w 2400"/>
                  <a:gd name="T17" fmla="*/ 0 h 12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400"/>
                  <a:gd name="T28" fmla="*/ 0 h 1200"/>
                  <a:gd name="T29" fmla="*/ 2400 w 2400"/>
                  <a:gd name="T30" fmla="*/ 1200 h 12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400" h="1200">
                    <a:moveTo>
                      <a:pt x="200" y="0"/>
                    </a:moveTo>
                    <a:cubicBezTo>
                      <a:pt x="90" y="0"/>
                      <a:pt x="0" y="90"/>
                      <a:pt x="0" y="200"/>
                    </a:cubicBezTo>
                    <a:lnTo>
                      <a:pt x="0" y="1000"/>
                    </a:lnTo>
                    <a:cubicBezTo>
                      <a:pt x="0" y="1111"/>
                      <a:pt x="90" y="1200"/>
                      <a:pt x="200" y="1200"/>
                    </a:cubicBezTo>
                    <a:lnTo>
                      <a:pt x="2200" y="1200"/>
                    </a:lnTo>
                    <a:cubicBezTo>
                      <a:pt x="2311" y="1200"/>
                      <a:pt x="2400" y="1111"/>
                      <a:pt x="2400" y="1000"/>
                    </a:cubicBezTo>
                    <a:lnTo>
                      <a:pt x="2400" y="200"/>
                    </a:lnTo>
                    <a:cubicBezTo>
                      <a:pt x="2400" y="90"/>
                      <a:pt x="2311" y="0"/>
                      <a:pt x="2200" y="0"/>
                    </a:cubicBezTo>
                    <a:lnTo>
                      <a:pt x="200" y="0"/>
                    </a:lnTo>
                    <a:close/>
                  </a:path>
                </a:pathLst>
              </a:custGeom>
              <a:noFill/>
              <a:ln w="25400" cap="rnd">
                <a:solidFill>
                  <a:srgbClr val="EFEDE5"/>
                </a:solidFill>
                <a:prstDash val="solid"/>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grpSp>
        <p:sp>
          <p:nvSpPr>
            <p:cNvPr id="38928" name="Rectangle 18"/>
            <p:cNvSpPr>
              <a:spLocks noChangeArrowheads="1"/>
            </p:cNvSpPr>
            <p:nvPr/>
          </p:nvSpPr>
          <p:spPr bwMode="auto">
            <a:xfrm>
              <a:off x="4551" y="2077"/>
              <a:ext cx="319" cy="1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600" b="1">
                  <a:solidFill>
                    <a:srgbClr val="EFEDE5"/>
                  </a:solidFill>
                </a:rPr>
                <a:t>Code</a:t>
              </a:r>
              <a:endParaRPr lang="en-US"/>
            </a:p>
          </p:txBody>
        </p:sp>
        <p:grpSp>
          <p:nvGrpSpPr>
            <p:cNvPr id="38929" name="Group 21"/>
            <p:cNvGrpSpPr>
              <a:grpSpLocks/>
            </p:cNvGrpSpPr>
            <p:nvPr/>
          </p:nvGrpSpPr>
          <p:grpSpPr bwMode="auto">
            <a:xfrm>
              <a:off x="4422" y="2476"/>
              <a:ext cx="577" cy="288"/>
              <a:chOff x="4422" y="2476"/>
              <a:chExt cx="577" cy="288"/>
            </a:xfrm>
          </p:grpSpPr>
          <p:sp>
            <p:nvSpPr>
              <p:cNvPr id="38944" name="Freeform 19"/>
              <p:cNvSpPr>
                <a:spLocks/>
              </p:cNvSpPr>
              <p:nvPr/>
            </p:nvSpPr>
            <p:spPr bwMode="auto">
              <a:xfrm>
                <a:off x="4422" y="2476"/>
                <a:ext cx="577" cy="288"/>
              </a:xfrm>
              <a:custGeom>
                <a:avLst/>
                <a:gdLst>
                  <a:gd name="T0" fmla="*/ 0 w 2400"/>
                  <a:gd name="T1" fmla="*/ 0 h 1200"/>
                  <a:gd name="T2" fmla="*/ 0 w 2400"/>
                  <a:gd name="T3" fmla="*/ 0 h 1200"/>
                  <a:gd name="T4" fmla="*/ 0 w 2400"/>
                  <a:gd name="T5" fmla="*/ 0 h 1200"/>
                  <a:gd name="T6" fmla="*/ 0 w 2400"/>
                  <a:gd name="T7" fmla="*/ 0 h 1200"/>
                  <a:gd name="T8" fmla="*/ 0 w 2400"/>
                  <a:gd name="T9" fmla="*/ 0 h 1200"/>
                  <a:gd name="T10" fmla="*/ 0 w 2400"/>
                  <a:gd name="T11" fmla="*/ 0 h 1200"/>
                  <a:gd name="T12" fmla="*/ 0 w 2400"/>
                  <a:gd name="T13" fmla="*/ 0 h 1200"/>
                  <a:gd name="T14" fmla="*/ 0 w 2400"/>
                  <a:gd name="T15" fmla="*/ 0 h 1200"/>
                  <a:gd name="T16" fmla="*/ 0 w 2400"/>
                  <a:gd name="T17" fmla="*/ 0 h 12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400"/>
                  <a:gd name="T28" fmla="*/ 0 h 1200"/>
                  <a:gd name="T29" fmla="*/ 2400 w 2400"/>
                  <a:gd name="T30" fmla="*/ 1200 h 12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400" h="1200">
                    <a:moveTo>
                      <a:pt x="200" y="0"/>
                    </a:moveTo>
                    <a:cubicBezTo>
                      <a:pt x="90" y="0"/>
                      <a:pt x="0" y="89"/>
                      <a:pt x="0" y="200"/>
                    </a:cubicBezTo>
                    <a:lnTo>
                      <a:pt x="0" y="1000"/>
                    </a:lnTo>
                    <a:cubicBezTo>
                      <a:pt x="0" y="1110"/>
                      <a:pt x="90" y="1200"/>
                      <a:pt x="200" y="1200"/>
                    </a:cubicBezTo>
                    <a:lnTo>
                      <a:pt x="2200" y="1200"/>
                    </a:lnTo>
                    <a:cubicBezTo>
                      <a:pt x="2311" y="1200"/>
                      <a:pt x="2400" y="1110"/>
                      <a:pt x="2400" y="1000"/>
                    </a:cubicBezTo>
                    <a:lnTo>
                      <a:pt x="2400" y="200"/>
                    </a:lnTo>
                    <a:cubicBezTo>
                      <a:pt x="2400" y="89"/>
                      <a:pt x="2311" y="0"/>
                      <a:pt x="2200" y="0"/>
                    </a:cubicBezTo>
                    <a:lnTo>
                      <a:pt x="200" y="0"/>
                    </a:lnTo>
                    <a:close/>
                  </a:path>
                </a:pathLst>
              </a:custGeom>
              <a:solidFill>
                <a:srgbClr val="39536B"/>
              </a:solidFill>
              <a:ln w="0">
                <a:solidFill>
                  <a:srgbClr val="000000"/>
                </a:solidFill>
                <a:prstDash val="solid"/>
                <a:round/>
                <a:headEnd/>
                <a:tailEnd/>
              </a:ln>
            </p:spPr>
            <p:txBody>
              <a:bodyPr/>
              <a:lstStyle/>
              <a:p>
                <a:endParaRPr lang="en-US"/>
              </a:p>
            </p:txBody>
          </p:sp>
          <p:sp>
            <p:nvSpPr>
              <p:cNvPr id="38945" name="Freeform 20"/>
              <p:cNvSpPr>
                <a:spLocks/>
              </p:cNvSpPr>
              <p:nvPr/>
            </p:nvSpPr>
            <p:spPr bwMode="auto">
              <a:xfrm>
                <a:off x="4422" y="2476"/>
                <a:ext cx="577" cy="288"/>
              </a:xfrm>
              <a:custGeom>
                <a:avLst/>
                <a:gdLst>
                  <a:gd name="T0" fmla="*/ 0 w 2400"/>
                  <a:gd name="T1" fmla="*/ 0 h 1200"/>
                  <a:gd name="T2" fmla="*/ 0 w 2400"/>
                  <a:gd name="T3" fmla="*/ 0 h 1200"/>
                  <a:gd name="T4" fmla="*/ 0 w 2400"/>
                  <a:gd name="T5" fmla="*/ 0 h 1200"/>
                  <a:gd name="T6" fmla="*/ 0 w 2400"/>
                  <a:gd name="T7" fmla="*/ 0 h 1200"/>
                  <a:gd name="T8" fmla="*/ 0 w 2400"/>
                  <a:gd name="T9" fmla="*/ 0 h 1200"/>
                  <a:gd name="T10" fmla="*/ 0 w 2400"/>
                  <a:gd name="T11" fmla="*/ 0 h 1200"/>
                  <a:gd name="T12" fmla="*/ 0 w 2400"/>
                  <a:gd name="T13" fmla="*/ 0 h 1200"/>
                  <a:gd name="T14" fmla="*/ 0 w 2400"/>
                  <a:gd name="T15" fmla="*/ 0 h 1200"/>
                  <a:gd name="T16" fmla="*/ 0 w 2400"/>
                  <a:gd name="T17" fmla="*/ 0 h 12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400"/>
                  <a:gd name="T28" fmla="*/ 0 h 1200"/>
                  <a:gd name="T29" fmla="*/ 2400 w 2400"/>
                  <a:gd name="T30" fmla="*/ 1200 h 12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400" h="1200">
                    <a:moveTo>
                      <a:pt x="200" y="0"/>
                    </a:moveTo>
                    <a:cubicBezTo>
                      <a:pt x="90" y="0"/>
                      <a:pt x="0" y="89"/>
                      <a:pt x="0" y="200"/>
                    </a:cubicBezTo>
                    <a:lnTo>
                      <a:pt x="0" y="1000"/>
                    </a:lnTo>
                    <a:cubicBezTo>
                      <a:pt x="0" y="1110"/>
                      <a:pt x="90" y="1200"/>
                      <a:pt x="200" y="1200"/>
                    </a:cubicBezTo>
                    <a:lnTo>
                      <a:pt x="2200" y="1200"/>
                    </a:lnTo>
                    <a:cubicBezTo>
                      <a:pt x="2311" y="1200"/>
                      <a:pt x="2400" y="1110"/>
                      <a:pt x="2400" y="1000"/>
                    </a:cubicBezTo>
                    <a:lnTo>
                      <a:pt x="2400" y="200"/>
                    </a:lnTo>
                    <a:cubicBezTo>
                      <a:pt x="2400" y="89"/>
                      <a:pt x="2311" y="0"/>
                      <a:pt x="2200" y="0"/>
                    </a:cubicBezTo>
                    <a:lnTo>
                      <a:pt x="200" y="0"/>
                    </a:lnTo>
                    <a:close/>
                  </a:path>
                </a:pathLst>
              </a:custGeom>
              <a:noFill/>
              <a:ln w="25400" cap="rnd">
                <a:solidFill>
                  <a:srgbClr val="EFEDE5"/>
                </a:solidFill>
                <a:prstDash val="solid"/>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grpSp>
        <p:sp>
          <p:nvSpPr>
            <p:cNvPr id="38930" name="Rectangle 22"/>
            <p:cNvSpPr>
              <a:spLocks noChangeArrowheads="1"/>
            </p:cNvSpPr>
            <p:nvPr/>
          </p:nvSpPr>
          <p:spPr bwMode="auto">
            <a:xfrm>
              <a:off x="4458" y="2543"/>
              <a:ext cx="505" cy="1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600" b="1">
                  <a:solidFill>
                    <a:srgbClr val="EFEDE5"/>
                  </a:solidFill>
                </a:rPr>
                <a:t>Compile</a:t>
              </a:r>
              <a:endParaRPr lang="en-US"/>
            </a:p>
          </p:txBody>
        </p:sp>
        <p:grpSp>
          <p:nvGrpSpPr>
            <p:cNvPr id="38931" name="Group 25"/>
            <p:cNvGrpSpPr>
              <a:grpSpLocks/>
            </p:cNvGrpSpPr>
            <p:nvPr/>
          </p:nvGrpSpPr>
          <p:grpSpPr bwMode="auto">
            <a:xfrm>
              <a:off x="4422" y="2943"/>
              <a:ext cx="577" cy="288"/>
              <a:chOff x="4422" y="2943"/>
              <a:chExt cx="577" cy="288"/>
            </a:xfrm>
          </p:grpSpPr>
          <p:sp>
            <p:nvSpPr>
              <p:cNvPr id="38942" name="Freeform 23"/>
              <p:cNvSpPr>
                <a:spLocks/>
              </p:cNvSpPr>
              <p:nvPr/>
            </p:nvSpPr>
            <p:spPr bwMode="auto">
              <a:xfrm>
                <a:off x="4422" y="2943"/>
                <a:ext cx="577" cy="288"/>
              </a:xfrm>
              <a:custGeom>
                <a:avLst/>
                <a:gdLst>
                  <a:gd name="T0" fmla="*/ 0 w 2400"/>
                  <a:gd name="T1" fmla="*/ 0 h 1200"/>
                  <a:gd name="T2" fmla="*/ 0 w 2400"/>
                  <a:gd name="T3" fmla="*/ 0 h 1200"/>
                  <a:gd name="T4" fmla="*/ 0 w 2400"/>
                  <a:gd name="T5" fmla="*/ 0 h 1200"/>
                  <a:gd name="T6" fmla="*/ 0 w 2400"/>
                  <a:gd name="T7" fmla="*/ 0 h 1200"/>
                  <a:gd name="T8" fmla="*/ 0 w 2400"/>
                  <a:gd name="T9" fmla="*/ 0 h 1200"/>
                  <a:gd name="T10" fmla="*/ 0 w 2400"/>
                  <a:gd name="T11" fmla="*/ 0 h 1200"/>
                  <a:gd name="T12" fmla="*/ 0 w 2400"/>
                  <a:gd name="T13" fmla="*/ 0 h 1200"/>
                  <a:gd name="T14" fmla="*/ 0 w 2400"/>
                  <a:gd name="T15" fmla="*/ 0 h 1200"/>
                  <a:gd name="T16" fmla="*/ 0 w 2400"/>
                  <a:gd name="T17" fmla="*/ 0 h 12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400"/>
                  <a:gd name="T28" fmla="*/ 0 h 1200"/>
                  <a:gd name="T29" fmla="*/ 2400 w 2400"/>
                  <a:gd name="T30" fmla="*/ 1200 h 12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400" h="1200">
                    <a:moveTo>
                      <a:pt x="200" y="0"/>
                    </a:moveTo>
                    <a:cubicBezTo>
                      <a:pt x="90" y="0"/>
                      <a:pt x="0" y="89"/>
                      <a:pt x="0" y="200"/>
                    </a:cubicBezTo>
                    <a:lnTo>
                      <a:pt x="0" y="1000"/>
                    </a:lnTo>
                    <a:cubicBezTo>
                      <a:pt x="0" y="1110"/>
                      <a:pt x="90" y="1200"/>
                      <a:pt x="200" y="1200"/>
                    </a:cubicBezTo>
                    <a:lnTo>
                      <a:pt x="2200" y="1200"/>
                    </a:lnTo>
                    <a:cubicBezTo>
                      <a:pt x="2311" y="1200"/>
                      <a:pt x="2400" y="1110"/>
                      <a:pt x="2400" y="1000"/>
                    </a:cubicBezTo>
                    <a:lnTo>
                      <a:pt x="2400" y="200"/>
                    </a:lnTo>
                    <a:cubicBezTo>
                      <a:pt x="2400" y="89"/>
                      <a:pt x="2311" y="0"/>
                      <a:pt x="2200" y="0"/>
                    </a:cubicBezTo>
                    <a:lnTo>
                      <a:pt x="200" y="0"/>
                    </a:lnTo>
                    <a:close/>
                  </a:path>
                </a:pathLst>
              </a:custGeom>
              <a:solidFill>
                <a:srgbClr val="39536B"/>
              </a:solidFill>
              <a:ln w="0">
                <a:solidFill>
                  <a:srgbClr val="000000"/>
                </a:solidFill>
                <a:prstDash val="solid"/>
                <a:round/>
                <a:headEnd/>
                <a:tailEnd/>
              </a:ln>
            </p:spPr>
            <p:txBody>
              <a:bodyPr/>
              <a:lstStyle/>
              <a:p>
                <a:endParaRPr lang="en-US"/>
              </a:p>
            </p:txBody>
          </p:sp>
          <p:sp>
            <p:nvSpPr>
              <p:cNvPr id="38943" name="Freeform 24"/>
              <p:cNvSpPr>
                <a:spLocks/>
              </p:cNvSpPr>
              <p:nvPr/>
            </p:nvSpPr>
            <p:spPr bwMode="auto">
              <a:xfrm>
                <a:off x="4422" y="2943"/>
                <a:ext cx="577" cy="288"/>
              </a:xfrm>
              <a:custGeom>
                <a:avLst/>
                <a:gdLst>
                  <a:gd name="T0" fmla="*/ 0 w 2400"/>
                  <a:gd name="T1" fmla="*/ 0 h 1200"/>
                  <a:gd name="T2" fmla="*/ 0 w 2400"/>
                  <a:gd name="T3" fmla="*/ 0 h 1200"/>
                  <a:gd name="T4" fmla="*/ 0 w 2400"/>
                  <a:gd name="T5" fmla="*/ 0 h 1200"/>
                  <a:gd name="T6" fmla="*/ 0 w 2400"/>
                  <a:gd name="T7" fmla="*/ 0 h 1200"/>
                  <a:gd name="T8" fmla="*/ 0 w 2400"/>
                  <a:gd name="T9" fmla="*/ 0 h 1200"/>
                  <a:gd name="T10" fmla="*/ 0 w 2400"/>
                  <a:gd name="T11" fmla="*/ 0 h 1200"/>
                  <a:gd name="T12" fmla="*/ 0 w 2400"/>
                  <a:gd name="T13" fmla="*/ 0 h 1200"/>
                  <a:gd name="T14" fmla="*/ 0 w 2400"/>
                  <a:gd name="T15" fmla="*/ 0 h 1200"/>
                  <a:gd name="T16" fmla="*/ 0 w 2400"/>
                  <a:gd name="T17" fmla="*/ 0 h 12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400"/>
                  <a:gd name="T28" fmla="*/ 0 h 1200"/>
                  <a:gd name="T29" fmla="*/ 2400 w 2400"/>
                  <a:gd name="T30" fmla="*/ 1200 h 12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400" h="1200">
                    <a:moveTo>
                      <a:pt x="200" y="0"/>
                    </a:moveTo>
                    <a:cubicBezTo>
                      <a:pt x="90" y="0"/>
                      <a:pt x="0" y="89"/>
                      <a:pt x="0" y="200"/>
                    </a:cubicBezTo>
                    <a:lnTo>
                      <a:pt x="0" y="1000"/>
                    </a:lnTo>
                    <a:cubicBezTo>
                      <a:pt x="0" y="1110"/>
                      <a:pt x="90" y="1200"/>
                      <a:pt x="200" y="1200"/>
                    </a:cubicBezTo>
                    <a:lnTo>
                      <a:pt x="2200" y="1200"/>
                    </a:lnTo>
                    <a:cubicBezTo>
                      <a:pt x="2311" y="1200"/>
                      <a:pt x="2400" y="1110"/>
                      <a:pt x="2400" y="1000"/>
                    </a:cubicBezTo>
                    <a:lnTo>
                      <a:pt x="2400" y="200"/>
                    </a:lnTo>
                    <a:cubicBezTo>
                      <a:pt x="2400" y="89"/>
                      <a:pt x="2311" y="0"/>
                      <a:pt x="2200" y="0"/>
                    </a:cubicBezTo>
                    <a:lnTo>
                      <a:pt x="200" y="0"/>
                    </a:lnTo>
                    <a:close/>
                  </a:path>
                </a:pathLst>
              </a:custGeom>
              <a:noFill/>
              <a:ln w="25400" cap="rnd">
                <a:solidFill>
                  <a:srgbClr val="EFEDE5"/>
                </a:solidFill>
                <a:prstDash val="solid"/>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grpSp>
        <p:sp>
          <p:nvSpPr>
            <p:cNvPr id="38932" name="Rectangle 26"/>
            <p:cNvSpPr>
              <a:spLocks noChangeArrowheads="1"/>
            </p:cNvSpPr>
            <p:nvPr/>
          </p:nvSpPr>
          <p:spPr bwMode="auto">
            <a:xfrm>
              <a:off x="4579" y="3010"/>
              <a:ext cx="263" cy="1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600" b="1">
                  <a:solidFill>
                    <a:srgbClr val="EFEDE5"/>
                  </a:solidFill>
                </a:rPr>
                <a:t>Test</a:t>
              </a:r>
              <a:endParaRPr lang="en-US"/>
            </a:p>
          </p:txBody>
        </p:sp>
        <p:grpSp>
          <p:nvGrpSpPr>
            <p:cNvPr id="38933" name="Group 29"/>
            <p:cNvGrpSpPr>
              <a:grpSpLocks/>
            </p:cNvGrpSpPr>
            <p:nvPr/>
          </p:nvGrpSpPr>
          <p:grpSpPr bwMode="auto">
            <a:xfrm>
              <a:off x="4278" y="3410"/>
              <a:ext cx="865" cy="288"/>
              <a:chOff x="4278" y="3410"/>
              <a:chExt cx="865" cy="288"/>
            </a:xfrm>
          </p:grpSpPr>
          <p:sp>
            <p:nvSpPr>
              <p:cNvPr id="38940" name="Freeform 27"/>
              <p:cNvSpPr>
                <a:spLocks/>
              </p:cNvSpPr>
              <p:nvPr/>
            </p:nvSpPr>
            <p:spPr bwMode="auto">
              <a:xfrm>
                <a:off x="4278" y="3410"/>
                <a:ext cx="865" cy="288"/>
              </a:xfrm>
              <a:custGeom>
                <a:avLst/>
                <a:gdLst>
                  <a:gd name="T0" fmla="*/ 0 w 3600"/>
                  <a:gd name="T1" fmla="*/ 0 h 1200"/>
                  <a:gd name="T2" fmla="*/ 0 w 3600"/>
                  <a:gd name="T3" fmla="*/ 0 h 1200"/>
                  <a:gd name="T4" fmla="*/ 0 w 3600"/>
                  <a:gd name="T5" fmla="*/ 0 h 1200"/>
                  <a:gd name="T6" fmla="*/ 0 w 3600"/>
                  <a:gd name="T7" fmla="*/ 0 h 1200"/>
                  <a:gd name="T8" fmla="*/ 0 w 3600"/>
                  <a:gd name="T9" fmla="*/ 0 h 1200"/>
                  <a:gd name="T10" fmla="*/ 0 w 3600"/>
                  <a:gd name="T11" fmla="*/ 0 h 1200"/>
                  <a:gd name="T12" fmla="*/ 0 w 3600"/>
                  <a:gd name="T13" fmla="*/ 0 h 1200"/>
                  <a:gd name="T14" fmla="*/ 0 w 3600"/>
                  <a:gd name="T15" fmla="*/ 0 h 1200"/>
                  <a:gd name="T16" fmla="*/ 0 w 3600"/>
                  <a:gd name="T17" fmla="*/ 0 h 12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600"/>
                  <a:gd name="T28" fmla="*/ 0 h 1200"/>
                  <a:gd name="T29" fmla="*/ 3600 w 3600"/>
                  <a:gd name="T30" fmla="*/ 1200 h 12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600" h="1200">
                    <a:moveTo>
                      <a:pt x="200" y="0"/>
                    </a:moveTo>
                    <a:cubicBezTo>
                      <a:pt x="90" y="0"/>
                      <a:pt x="0" y="90"/>
                      <a:pt x="0" y="200"/>
                    </a:cubicBezTo>
                    <a:lnTo>
                      <a:pt x="0" y="1000"/>
                    </a:lnTo>
                    <a:cubicBezTo>
                      <a:pt x="0" y="1111"/>
                      <a:pt x="90" y="1200"/>
                      <a:pt x="200" y="1200"/>
                    </a:cubicBezTo>
                    <a:lnTo>
                      <a:pt x="3400" y="1200"/>
                    </a:lnTo>
                    <a:cubicBezTo>
                      <a:pt x="3511" y="1200"/>
                      <a:pt x="3600" y="1111"/>
                      <a:pt x="3600" y="1000"/>
                    </a:cubicBezTo>
                    <a:lnTo>
                      <a:pt x="3600" y="200"/>
                    </a:lnTo>
                    <a:cubicBezTo>
                      <a:pt x="3600" y="90"/>
                      <a:pt x="3511" y="0"/>
                      <a:pt x="3400" y="0"/>
                    </a:cubicBezTo>
                    <a:lnTo>
                      <a:pt x="200" y="0"/>
                    </a:lnTo>
                    <a:close/>
                  </a:path>
                </a:pathLst>
              </a:custGeom>
              <a:solidFill>
                <a:srgbClr val="39536B"/>
              </a:solidFill>
              <a:ln w="0">
                <a:solidFill>
                  <a:srgbClr val="000000"/>
                </a:solidFill>
                <a:prstDash val="solid"/>
                <a:round/>
                <a:headEnd/>
                <a:tailEnd/>
              </a:ln>
            </p:spPr>
            <p:txBody>
              <a:bodyPr/>
              <a:lstStyle/>
              <a:p>
                <a:endParaRPr lang="en-US"/>
              </a:p>
            </p:txBody>
          </p:sp>
          <p:sp>
            <p:nvSpPr>
              <p:cNvPr id="38941" name="Freeform 28"/>
              <p:cNvSpPr>
                <a:spLocks/>
              </p:cNvSpPr>
              <p:nvPr/>
            </p:nvSpPr>
            <p:spPr bwMode="auto">
              <a:xfrm>
                <a:off x="4278" y="3410"/>
                <a:ext cx="865" cy="288"/>
              </a:xfrm>
              <a:custGeom>
                <a:avLst/>
                <a:gdLst>
                  <a:gd name="T0" fmla="*/ 0 w 3600"/>
                  <a:gd name="T1" fmla="*/ 0 h 1200"/>
                  <a:gd name="T2" fmla="*/ 0 w 3600"/>
                  <a:gd name="T3" fmla="*/ 0 h 1200"/>
                  <a:gd name="T4" fmla="*/ 0 w 3600"/>
                  <a:gd name="T5" fmla="*/ 0 h 1200"/>
                  <a:gd name="T6" fmla="*/ 0 w 3600"/>
                  <a:gd name="T7" fmla="*/ 0 h 1200"/>
                  <a:gd name="T8" fmla="*/ 0 w 3600"/>
                  <a:gd name="T9" fmla="*/ 0 h 1200"/>
                  <a:gd name="T10" fmla="*/ 0 w 3600"/>
                  <a:gd name="T11" fmla="*/ 0 h 1200"/>
                  <a:gd name="T12" fmla="*/ 0 w 3600"/>
                  <a:gd name="T13" fmla="*/ 0 h 1200"/>
                  <a:gd name="T14" fmla="*/ 0 w 3600"/>
                  <a:gd name="T15" fmla="*/ 0 h 1200"/>
                  <a:gd name="T16" fmla="*/ 0 w 3600"/>
                  <a:gd name="T17" fmla="*/ 0 h 12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600"/>
                  <a:gd name="T28" fmla="*/ 0 h 1200"/>
                  <a:gd name="T29" fmla="*/ 3600 w 3600"/>
                  <a:gd name="T30" fmla="*/ 1200 h 12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600" h="1200">
                    <a:moveTo>
                      <a:pt x="200" y="0"/>
                    </a:moveTo>
                    <a:cubicBezTo>
                      <a:pt x="90" y="0"/>
                      <a:pt x="0" y="90"/>
                      <a:pt x="0" y="200"/>
                    </a:cubicBezTo>
                    <a:lnTo>
                      <a:pt x="0" y="1000"/>
                    </a:lnTo>
                    <a:cubicBezTo>
                      <a:pt x="0" y="1111"/>
                      <a:pt x="90" y="1200"/>
                      <a:pt x="200" y="1200"/>
                    </a:cubicBezTo>
                    <a:lnTo>
                      <a:pt x="3400" y="1200"/>
                    </a:lnTo>
                    <a:cubicBezTo>
                      <a:pt x="3511" y="1200"/>
                      <a:pt x="3600" y="1111"/>
                      <a:pt x="3600" y="1000"/>
                    </a:cubicBezTo>
                    <a:lnTo>
                      <a:pt x="3600" y="200"/>
                    </a:lnTo>
                    <a:cubicBezTo>
                      <a:pt x="3600" y="90"/>
                      <a:pt x="3511" y="0"/>
                      <a:pt x="3400" y="0"/>
                    </a:cubicBezTo>
                    <a:lnTo>
                      <a:pt x="200" y="0"/>
                    </a:lnTo>
                    <a:close/>
                  </a:path>
                </a:pathLst>
              </a:custGeom>
              <a:noFill/>
              <a:ln w="25400" cap="rnd">
                <a:solidFill>
                  <a:srgbClr val="EFEDE5"/>
                </a:solidFill>
                <a:prstDash val="solid"/>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grpSp>
        <p:sp>
          <p:nvSpPr>
            <p:cNvPr id="38934" name="Rectangle 30"/>
            <p:cNvSpPr>
              <a:spLocks noChangeArrowheads="1"/>
            </p:cNvSpPr>
            <p:nvPr/>
          </p:nvSpPr>
          <p:spPr bwMode="auto">
            <a:xfrm>
              <a:off x="4337" y="3477"/>
              <a:ext cx="747" cy="1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600" b="1">
                  <a:solidFill>
                    <a:srgbClr val="EFEDE5"/>
                  </a:solidFill>
                </a:rPr>
                <a:t>Postmortem</a:t>
              </a:r>
              <a:endParaRPr lang="en-US"/>
            </a:p>
          </p:txBody>
        </p:sp>
        <p:sp>
          <p:nvSpPr>
            <p:cNvPr id="38935" name="Freeform 31"/>
            <p:cNvSpPr>
              <a:spLocks noEditPoints="1"/>
            </p:cNvSpPr>
            <p:nvPr/>
          </p:nvSpPr>
          <p:spPr bwMode="auto">
            <a:xfrm>
              <a:off x="4687" y="1369"/>
              <a:ext cx="48" cy="166"/>
            </a:xfrm>
            <a:custGeom>
              <a:avLst/>
              <a:gdLst>
                <a:gd name="T0" fmla="*/ 0 w 200"/>
                <a:gd name="T1" fmla="*/ 0 h 692"/>
                <a:gd name="T2" fmla="*/ 0 w 200"/>
                <a:gd name="T3" fmla="*/ 0 h 692"/>
                <a:gd name="T4" fmla="*/ 0 w 200"/>
                <a:gd name="T5" fmla="*/ 0 h 692"/>
                <a:gd name="T6" fmla="*/ 0 w 200"/>
                <a:gd name="T7" fmla="*/ 0 h 692"/>
                <a:gd name="T8" fmla="*/ 0 w 200"/>
                <a:gd name="T9" fmla="*/ 0 h 692"/>
                <a:gd name="T10" fmla="*/ 0 w 200"/>
                <a:gd name="T11" fmla="*/ 0 h 692"/>
                <a:gd name="T12" fmla="*/ 0 w 200"/>
                <a:gd name="T13" fmla="*/ 0 h 692"/>
                <a:gd name="T14" fmla="*/ 0 w 200"/>
                <a:gd name="T15" fmla="*/ 0 h 692"/>
                <a:gd name="T16" fmla="*/ 0 w 200"/>
                <a:gd name="T17" fmla="*/ 0 h 692"/>
                <a:gd name="T18" fmla="*/ 0 w 200"/>
                <a:gd name="T19" fmla="*/ 0 h 692"/>
                <a:gd name="T20" fmla="*/ 0 w 200"/>
                <a:gd name="T21" fmla="*/ 0 h 69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0"/>
                <a:gd name="T34" fmla="*/ 0 h 692"/>
                <a:gd name="T35" fmla="*/ 200 w 200"/>
                <a:gd name="T36" fmla="*/ 692 h 69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0" h="692">
                  <a:moveTo>
                    <a:pt x="122" y="17"/>
                  </a:moveTo>
                  <a:lnTo>
                    <a:pt x="116" y="526"/>
                  </a:lnTo>
                  <a:cubicBezTo>
                    <a:pt x="116" y="535"/>
                    <a:pt x="108" y="542"/>
                    <a:pt x="99" y="542"/>
                  </a:cubicBezTo>
                  <a:cubicBezTo>
                    <a:pt x="90" y="542"/>
                    <a:pt x="82" y="534"/>
                    <a:pt x="83" y="525"/>
                  </a:cubicBezTo>
                  <a:lnTo>
                    <a:pt x="89" y="17"/>
                  </a:lnTo>
                  <a:cubicBezTo>
                    <a:pt x="89" y="8"/>
                    <a:pt x="96" y="0"/>
                    <a:pt x="106" y="0"/>
                  </a:cubicBezTo>
                  <a:cubicBezTo>
                    <a:pt x="115" y="0"/>
                    <a:pt x="122" y="8"/>
                    <a:pt x="122" y="17"/>
                  </a:cubicBezTo>
                  <a:close/>
                  <a:moveTo>
                    <a:pt x="200" y="493"/>
                  </a:moveTo>
                  <a:lnTo>
                    <a:pt x="97" y="692"/>
                  </a:lnTo>
                  <a:lnTo>
                    <a:pt x="0" y="491"/>
                  </a:lnTo>
                  <a:lnTo>
                    <a:pt x="200" y="493"/>
                  </a:lnTo>
                  <a:close/>
                </a:path>
              </a:pathLst>
            </a:custGeom>
            <a:solidFill>
              <a:srgbClr val="39536B"/>
            </a:solidFill>
            <a:ln w="1588" cap="flat">
              <a:solidFill>
                <a:srgbClr val="39536B"/>
              </a:solidFill>
              <a:prstDash val="solid"/>
              <a:bevel/>
              <a:headEnd/>
              <a:tailEnd/>
            </a:ln>
          </p:spPr>
          <p:txBody>
            <a:bodyPr/>
            <a:lstStyle/>
            <a:p>
              <a:endParaRPr lang="en-US"/>
            </a:p>
          </p:txBody>
        </p:sp>
        <p:sp>
          <p:nvSpPr>
            <p:cNvPr id="38936" name="Freeform 32"/>
            <p:cNvSpPr>
              <a:spLocks noEditPoints="1"/>
            </p:cNvSpPr>
            <p:nvPr/>
          </p:nvSpPr>
          <p:spPr bwMode="auto">
            <a:xfrm>
              <a:off x="4686" y="1835"/>
              <a:ext cx="48" cy="167"/>
            </a:xfrm>
            <a:custGeom>
              <a:avLst/>
              <a:gdLst>
                <a:gd name="T0" fmla="*/ 0 w 200"/>
                <a:gd name="T1" fmla="*/ 0 h 696"/>
                <a:gd name="T2" fmla="*/ 0 w 200"/>
                <a:gd name="T3" fmla="*/ 0 h 696"/>
                <a:gd name="T4" fmla="*/ 0 w 200"/>
                <a:gd name="T5" fmla="*/ 0 h 696"/>
                <a:gd name="T6" fmla="*/ 0 w 200"/>
                <a:gd name="T7" fmla="*/ 0 h 696"/>
                <a:gd name="T8" fmla="*/ 0 w 200"/>
                <a:gd name="T9" fmla="*/ 0 h 696"/>
                <a:gd name="T10" fmla="*/ 0 w 200"/>
                <a:gd name="T11" fmla="*/ 0 h 696"/>
                <a:gd name="T12" fmla="*/ 0 w 200"/>
                <a:gd name="T13" fmla="*/ 0 h 696"/>
                <a:gd name="T14" fmla="*/ 0 w 200"/>
                <a:gd name="T15" fmla="*/ 0 h 696"/>
                <a:gd name="T16" fmla="*/ 0 w 200"/>
                <a:gd name="T17" fmla="*/ 0 h 696"/>
                <a:gd name="T18" fmla="*/ 0 w 200"/>
                <a:gd name="T19" fmla="*/ 0 h 696"/>
                <a:gd name="T20" fmla="*/ 0 w 200"/>
                <a:gd name="T21" fmla="*/ 0 h 69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0"/>
                <a:gd name="T34" fmla="*/ 0 h 696"/>
                <a:gd name="T35" fmla="*/ 200 w 200"/>
                <a:gd name="T36" fmla="*/ 696 h 69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0" h="696">
                  <a:moveTo>
                    <a:pt x="117" y="17"/>
                  </a:moveTo>
                  <a:lnTo>
                    <a:pt x="117" y="529"/>
                  </a:lnTo>
                  <a:cubicBezTo>
                    <a:pt x="117" y="538"/>
                    <a:pt x="109" y="546"/>
                    <a:pt x="100" y="546"/>
                  </a:cubicBezTo>
                  <a:cubicBezTo>
                    <a:pt x="91" y="546"/>
                    <a:pt x="83" y="538"/>
                    <a:pt x="83" y="529"/>
                  </a:cubicBezTo>
                  <a:lnTo>
                    <a:pt x="83" y="17"/>
                  </a:lnTo>
                  <a:cubicBezTo>
                    <a:pt x="83" y="7"/>
                    <a:pt x="91" y="0"/>
                    <a:pt x="100" y="0"/>
                  </a:cubicBezTo>
                  <a:cubicBezTo>
                    <a:pt x="109" y="0"/>
                    <a:pt x="117" y="7"/>
                    <a:pt x="117" y="17"/>
                  </a:cubicBezTo>
                  <a:close/>
                  <a:moveTo>
                    <a:pt x="200" y="496"/>
                  </a:moveTo>
                  <a:lnTo>
                    <a:pt x="100" y="696"/>
                  </a:lnTo>
                  <a:lnTo>
                    <a:pt x="0" y="496"/>
                  </a:lnTo>
                  <a:lnTo>
                    <a:pt x="200" y="496"/>
                  </a:lnTo>
                  <a:close/>
                </a:path>
              </a:pathLst>
            </a:custGeom>
            <a:solidFill>
              <a:srgbClr val="39536B"/>
            </a:solidFill>
            <a:ln w="1588" cap="flat">
              <a:solidFill>
                <a:srgbClr val="39536B"/>
              </a:solidFill>
              <a:prstDash val="solid"/>
              <a:bevel/>
              <a:headEnd/>
              <a:tailEnd/>
            </a:ln>
          </p:spPr>
          <p:txBody>
            <a:bodyPr/>
            <a:lstStyle/>
            <a:p>
              <a:endParaRPr lang="en-US"/>
            </a:p>
          </p:txBody>
        </p:sp>
        <p:sp>
          <p:nvSpPr>
            <p:cNvPr id="38937" name="Freeform 33"/>
            <p:cNvSpPr>
              <a:spLocks noEditPoints="1"/>
            </p:cNvSpPr>
            <p:nvPr/>
          </p:nvSpPr>
          <p:spPr bwMode="auto">
            <a:xfrm>
              <a:off x="4686" y="2302"/>
              <a:ext cx="48" cy="166"/>
            </a:xfrm>
            <a:custGeom>
              <a:avLst/>
              <a:gdLst>
                <a:gd name="T0" fmla="*/ 0 w 200"/>
                <a:gd name="T1" fmla="*/ 0 h 691"/>
                <a:gd name="T2" fmla="*/ 0 w 200"/>
                <a:gd name="T3" fmla="*/ 0 h 691"/>
                <a:gd name="T4" fmla="*/ 0 w 200"/>
                <a:gd name="T5" fmla="*/ 0 h 691"/>
                <a:gd name="T6" fmla="*/ 0 w 200"/>
                <a:gd name="T7" fmla="*/ 0 h 691"/>
                <a:gd name="T8" fmla="*/ 0 w 200"/>
                <a:gd name="T9" fmla="*/ 0 h 691"/>
                <a:gd name="T10" fmla="*/ 0 w 200"/>
                <a:gd name="T11" fmla="*/ 0 h 691"/>
                <a:gd name="T12" fmla="*/ 0 w 200"/>
                <a:gd name="T13" fmla="*/ 0 h 691"/>
                <a:gd name="T14" fmla="*/ 0 w 200"/>
                <a:gd name="T15" fmla="*/ 0 h 691"/>
                <a:gd name="T16" fmla="*/ 0 w 200"/>
                <a:gd name="T17" fmla="*/ 0 h 691"/>
                <a:gd name="T18" fmla="*/ 0 w 200"/>
                <a:gd name="T19" fmla="*/ 0 h 691"/>
                <a:gd name="T20" fmla="*/ 0 w 200"/>
                <a:gd name="T21" fmla="*/ 0 h 69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0"/>
                <a:gd name="T34" fmla="*/ 0 h 691"/>
                <a:gd name="T35" fmla="*/ 200 w 200"/>
                <a:gd name="T36" fmla="*/ 691 h 69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0" h="691">
                  <a:moveTo>
                    <a:pt x="117" y="16"/>
                  </a:moveTo>
                  <a:lnTo>
                    <a:pt x="117" y="525"/>
                  </a:lnTo>
                  <a:cubicBezTo>
                    <a:pt x="117" y="534"/>
                    <a:pt x="109" y="541"/>
                    <a:pt x="100" y="541"/>
                  </a:cubicBezTo>
                  <a:cubicBezTo>
                    <a:pt x="91" y="541"/>
                    <a:pt x="83" y="534"/>
                    <a:pt x="83" y="525"/>
                  </a:cubicBezTo>
                  <a:lnTo>
                    <a:pt x="83" y="16"/>
                  </a:lnTo>
                  <a:cubicBezTo>
                    <a:pt x="83" y="7"/>
                    <a:pt x="91" y="0"/>
                    <a:pt x="100" y="0"/>
                  </a:cubicBezTo>
                  <a:cubicBezTo>
                    <a:pt x="109" y="0"/>
                    <a:pt x="117" y="7"/>
                    <a:pt x="117" y="16"/>
                  </a:cubicBezTo>
                  <a:close/>
                  <a:moveTo>
                    <a:pt x="200" y="491"/>
                  </a:moveTo>
                  <a:lnTo>
                    <a:pt x="100" y="691"/>
                  </a:lnTo>
                  <a:lnTo>
                    <a:pt x="0" y="491"/>
                  </a:lnTo>
                  <a:lnTo>
                    <a:pt x="200" y="491"/>
                  </a:lnTo>
                  <a:close/>
                </a:path>
              </a:pathLst>
            </a:custGeom>
            <a:solidFill>
              <a:srgbClr val="39536B"/>
            </a:solidFill>
            <a:ln w="1588" cap="flat">
              <a:solidFill>
                <a:srgbClr val="39536B"/>
              </a:solidFill>
              <a:prstDash val="solid"/>
              <a:bevel/>
              <a:headEnd/>
              <a:tailEnd/>
            </a:ln>
          </p:spPr>
          <p:txBody>
            <a:bodyPr/>
            <a:lstStyle/>
            <a:p>
              <a:endParaRPr lang="en-US"/>
            </a:p>
          </p:txBody>
        </p:sp>
        <p:sp>
          <p:nvSpPr>
            <p:cNvPr id="38938" name="Freeform 34"/>
            <p:cNvSpPr>
              <a:spLocks noEditPoints="1"/>
            </p:cNvSpPr>
            <p:nvPr/>
          </p:nvSpPr>
          <p:spPr bwMode="auto">
            <a:xfrm>
              <a:off x="4686" y="2768"/>
              <a:ext cx="48" cy="167"/>
            </a:xfrm>
            <a:custGeom>
              <a:avLst/>
              <a:gdLst>
                <a:gd name="T0" fmla="*/ 0 w 200"/>
                <a:gd name="T1" fmla="*/ 0 h 696"/>
                <a:gd name="T2" fmla="*/ 0 w 200"/>
                <a:gd name="T3" fmla="*/ 0 h 696"/>
                <a:gd name="T4" fmla="*/ 0 w 200"/>
                <a:gd name="T5" fmla="*/ 0 h 696"/>
                <a:gd name="T6" fmla="*/ 0 w 200"/>
                <a:gd name="T7" fmla="*/ 0 h 696"/>
                <a:gd name="T8" fmla="*/ 0 w 200"/>
                <a:gd name="T9" fmla="*/ 0 h 696"/>
                <a:gd name="T10" fmla="*/ 0 w 200"/>
                <a:gd name="T11" fmla="*/ 0 h 696"/>
                <a:gd name="T12" fmla="*/ 0 w 200"/>
                <a:gd name="T13" fmla="*/ 0 h 696"/>
                <a:gd name="T14" fmla="*/ 0 w 200"/>
                <a:gd name="T15" fmla="*/ 0 h 696"/>
                <a:gd name="T16" fmla="*/ 0 w 200"/>
                <a:gd name="T17" fmla="*/ 0 h 696"/>
                <a:gd name="T18" fmla="*/ 0 w 200"/>
                <a:gd name="T19" fmla="*/ 0 h 696"/>
                <a:gd name="T20" fmla="*/ 0 w 200"/>
                <a:gd name="T21" fmla="*/ 0 h 69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0"/>
                <a:gd name="T34" fmla="*/ 0 h 696"/>
                <a:gd name="T35" fmla="*/ 200 w 200"/>
                <a:gd name="T36" fmla="*/ 696 h 69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0" h="696">
                  <a:moveTo>
                    <a:pt x="117" y="17"/>
                  </a:moveTo>
                  <a:lnTo>
                    <a:pt x="117" y="530"/>
                  </a:lnTo>
                  <a:cubicBezTo>
                    <a:pt x="117" y="539"/>
                    <a:pt x="109" y="546"/>
                    <a:pt x="100" y="546"/>
                  </a:cubicBezTo>
                  <a:cubicBezTo>
                    <a:pt x="91" y="546"/>
                    <a:pt x="83" y="539"/>
                    <a:pt x="83" y="530"/>
                  </a:cubicBezTo>
                  <a:lnTo>
                    <a:pt x="83" y="17"/>
                  </a:lnTo>
                  <a:cubicBezTo>
                    <a:pt x="83" y="8"/>
                    <a:pt x="91" y="0"/>
                    <a:pt x="100" y="0"/>
                  </a:cubicBezTo>
                  <a:cubicBezTo>
                    <a:pt x="109" y="0"/>
                    <a:pt x="117" y="8"/>
                    <a:pt x="117" y="17"/>
                  </a:cubicBezTo>
                  <a:close/>
                  <a:moveTo>
                    <a:pt x="200" y="496"/>
                  </a:moveTo>
                  <a:lnTo>
                    <a:pt x="100" y="696"/>
                  </a:lnTo>
                  <a:lnTo>
                    <a:pt x="0" y="496"/>
                  </a:lnTo>
                  <a:lnTo>
                    <a:pt x="200" y="496"/>
                  </a:lnTo>
                  <a:close/>
                </a:path>
              </a:pathLst>
            </a:custGeom>
            <a:solidFill>
              <a:srgbClr val="39536B"/>
            </a:solidFill>
            <a:ln w="1588" cap="flat">
              <a:solidFill>
                <a:srgbClr val="39536B"/>
              </a:solidFill>
              <a:prstDash val="solid"/>
              <a:bevel/>
              <a:headEnd/>
              <a:tailEnd/>
            </a:ln>
          </p:spPr>
          <p:txBody>
            <a:bodyPr/>
            <a:lstStyle/>
            <a:p>
              <a:endParaRPr lang="en-US"/>
            </a:p>
          </p:txBody>
        </p:sp>
        <p:sp>
          <p:nvSpPr>
            <p:cNvPr id="38939" name="Freeform 35"/>
            <p:cNvSpPr>
              <a:spLocks noEditPoints="1"/>
            </p:cNvSpPr>
            <p:nvPr/>
          </p:nvSpPr>
          <p:spPr bwMode="auto">
            <a:xfrm>
              <a:off x="4686" y="3235"/>
              <a:ext cx="48" cy="167"/>
            </a:xfrm>
            <a:custGeom>
              <a:avLst/>
              <a:gdLst>
                <a:gd name="T0" fmla="*/ 0 w 200"/>
                <a:gd name="T1" fmla="*/ 0 h 696"/>
                <a:gd name="T2" fmla="*/ 0 w 200"/>
                <a:gd name="T3" fmla="*/ 0 h 696"/>
                <a:gd name="T4" fmla="*/ 0 w 200"/>
                <a:gd name="T5" fmla="*/ 0 h 696"/>
                <a:gd name="T6" fmla="*/ 0 w 200"/>
                <a:gd name="T7" fmla="*/ 0 h 696"/>
                <a:gd name="T8" fmla="*/ 0 w 200"/>
                <a:gd name="T9" fmla="*/ 0 h 696"/>
                <a:gd name="T10" fmla="*/ 0 w 200"/>
                <a:gd name="T11" fmla="*/ 0 h 696"/>
                <a:gd name="T12" fmla="*/ 0 w 200"/>
                <a:gd name="T13" fmla="*/ 0 h 696"/>
                <a:gd name="T14" fmla="*/ 0 w 200"/>
                <a:gd name="T15" fmla="*/ 0 h 696"/>
                <a:gd name="T16" fmla="*/ 0 w 200"/>
                <a:gd name="T17" fmla="*/ 0 h 696"/>
                <a:gd name="T18" fmla="*/ 0 w 200"/>
                <a:gd name="T19" fmla="*/ 0 h 696"/>
                <a:gd name="T20" fmla="*/ 0 w 200"/>
                <a:gd name="T21" fmla="*/ 0 h 69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0"/>
                <a:gd name="T34" fmla="*/ 0 h 696"/>
                <a:gd name="T35" fmla="*/ 200 w 200"/>
                <a:gd name="T36" fmla="*/ 696 h 69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0" h="696">
                  <a:moveTo>
                    <a:pt x="117" y="17"/>
                  </a:moveTo>
                  <a:lnTo>
                    <a:pt x="117" y="529"/>
                  </a:lnTo>
                  <a:cubicBezTo>
                    <a:pt x="117" y="539"/>
                    <a:pt x="109" y="546"/>
                    <a:pt x="100" y="546"/>
                  </a:cubicBezTo>
                  <a:cubicBezTo>
                    <a:pt x="91" y="546"/>
                    <a:pt x="83" y="539"/>
                    <a:pt x="83" y="529"/>
                  </a:cubicBezTo>
                  <a:lnTo>
                    <a:pt x="83" y="17"/>
                  </a:lnTo>
                  <a:cubicBezTo>
                    <a:pt x="83" y="8"/>
                    <a:pt x="91" y="0"/>
                    <a:pt x="100" y="0"/>
                  </a:cubicBezTo>
                  <a:cubicBezTo>
                    <a:pt x="109" y="0"/>
                    <a:pt x="117" y="8"/>
                    <a:pt x="117" y="17"/>
                  </a:cubicBezTo>
                  <a:close/>
                  <a:moveTo>
                    <a:pt x="200" y="496"/>
                  </a:moveTo>
                  <a:lnTo>
                    <a:pt x="100" y="696"/>
                  </a:lnTo>
                  <a:lnTo>
                    <a:pt x="0" y="496"/>
                  </a:lnTo>
                  <a:lnTo>
                    <a:pt x="200" y="496"/>
                  </a:lnTo>
                  <a:close/>
                </a:path>
              </a:pathLst>
            </a:custGeom>
            <a:solidFill>
              <a:srgbClr val="39536B"/>
            </a:solidFill>
            <a:ln w="1588" cap="flat">
              <a:solidFill>
                <a:srgbClr val="39536B"/>
              </a:solidFill>
              <a:prstDash val="solid"/>
              <a:bevel/>
              <a:headEnd/>
              <a:tailEnd/>
            </a:ln>
          </p:spPr>
          <p:txBody>
            <a:bodyPr/>
            <a:lstStyle/>
            <a:p>
              <a:endParaRPr lang="en-US"/>
            </a:p>
          </p:txBody>
        </p:sp>
      </p:grpSp>
      <p:sp>
        <p:nvSpPr>
          <p:cNvPr id="38918" name="Rectangle 36"/>
          <p:cNvSpPr>
            <a:spLocks noChangeArrowheads="1"/>
          </p:cNvSpPr>
          <p:nvPr/>
        </p:nvSpPr>
        <p:spPr bwMode="auto">
          <a:xfrm>
            <a:off x="498476" y="1236662"/>
            <a:ext cx="1354137" cy="2444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600" b="1">
                <a:solidFill>
                  <a:srgbClr val="39536B"/>
                </a:solidFill>
              </a:rPr>
              <a:t>Requirements</a:t>
            </a:r>
            <a:endParaRPr lang="en-US"/>
          </a:p>
        </p:txBody>
      </p:sp>
      <p:sp>
        <p:nvSpPr>
          <p:cNvPr id="38919" name="Freeform 37"/>
          <p:cNvSpPr>
            <a:spLocks noEditPoints="1"/>
          </p:cNvSpPr>
          <p:nvPr/>
        </p:nvSpPr>
        <p:spPr bwMode="auto">
          <a:xfrm>
            <a:off x="1860551" y="1325562"/>
            <a:ext cx="376237" cy="76200"/>
          </a:xfrm>
          <a:custGeom>
            <a:avLst/>
            <a:gdLst>
              <a:gd name="T0" fmla="*/ 2147483647 w 988"/>
              <a:gd name="T1" fmla="*/ 2147483647 h 200"/>
              <a:gd name="T2" fmla="*/ 2147483647 w 988"/>
              <a:gd name="T3" fmla="*/ 2147483647 h 200"/>
              <a:gd name="T4" fmla="*/ 2147483647 w 988"/>
              <a:gd name="T5" fmla="*/ 2147483647 h 200"/>
              <a:gd name="T6" fmla="*/ 2147483647 w 988"/>
              <a:gd name="T7" fmla="*/ 2147483647 h 200"/>
              <a:gd name="T8" fmla="*/ 2147483647 w 988"/>
              <a:gd name="T9" fmla="*/ 2147483647 h 200"/>
              <a:gd name="T10" fmla="*/ 2147483647 w 988"/>
              <a:gd name="T11" fmla="*/ 2147483647 h 200"/>
              <a:gd name="T12" fmla="*/ 2147483647 w 988"/>
              <a:gd name="T13" fmla="*/ 2147483647 h 200"/>
              <a:gd name="T14" fmla="*/ 2147483647 w 988"/>
              <a:gd name="T15" fmla="*/ 0 h 200"/>
              <a:gd name="T16" fmla="*/ 2147483647 w 988"/>
              <a:gd name="T17" fmla="*/ 2147483647 h 200"/>
              <a:gd name="T18" fmla="*/ 2147483647 w 988"/>
              <a:gd name="T19" fmla="*/ 2147483647 h 200"/>
              <a:gd name="T20" fmla="*/ 2147483647 w 988"/>
              <a:gd name="T21" fmla="*/ 0 h 2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88"/>
              <a:gd name="T34" fmla="*/ 0 h 200"/>
              <a:gd name="T35" fmla="*/ 988 w 988"/>
              <a:gd name="T36" fmla="*/ 200 h 2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88" h="200">
                <a:moveTo>
                  <a:pt x="18" y="70"/>
                </a:moveTo>
                <a:lnTo>
                  <a:pt x="822" y="84"/>
                </a:lnTo>
                <a:cubicBezTo>
                  <a:pt x="831" y="84"/>
                  <a:pt x="838" y="92"/>
                  <a:pt x="838" y="101"/>
                </a:cubicBezTo>
                <a:cubicBezTo>
                  <a:pt x="838" y="110"/>
                  <a:pt x="830" y="118"/>
                  <a:pt x="821" y="117"/>
                </a:cubicBezTo>
                <a:lnTo>
                  <a:pt x="17" y="104"/>
                </a:lnTo>
                <a:cubicBezTo>
                  <a:pt x="8" y="103"/>
                  <a:pt x="0" y="96"/>
                  <a:pt x="1" y="87"/>
                </a:cubicBezTo>
                <a:cubicBezTo>
                  <a:pt x="1" y="77"/>
                  <a:pt x="8" y="70"/>
                  <a:pt x="18" y="70"/>
                </a:cubicBezTo>
                <a:close/>
                <a:moveTo>
                  <a:pt x="790" y="0"/>
                </a:moveTo>
                <a:lnTo>
                  <a:pt x="988" y="104"/>
                </a:lnTo>
                <a:lnTo>
                  <a:pt x="786" y="200"/>
                </a:lnTo>
                <a:lnTo>
                  <a:pt x="790" y="0"/>
                </a:lnTo>
                <a:close/>
              </a:path>
            </a:pathLst>
          </a:custGeom>
          <a:solidFill>
            <a:srgbClr val="39536B"/>
          </a:solidFill>
          <a:ln w="1588" cap="flat">
            <a:solidFill>
              <a:srgbClr val="39536B"/>
            </a:solidFill>
            <a:prstDash val="solid"/>
            <a:bevel/>
            <a:headEnd/>
            <a:tailEnd/>
          </a:ln>
        </p:spPr>
        <p:txBody>
          <a:bodyPr/>
          <a:lstStyle/>
          <a:p>
            <a:endParaRPr lang="en-US"/>
          </a:p>
        </p:txBody>
      </p:sp>
      <p:sp>
        <p:nvSpPr>
          <p:cNvPr id="38920" name="Rectangle 38"/>
          <p:cNvSpPr>
            <a:spLocks noChangeArrowheads="1"/>
          </p:cNvSpPr>
          <p:nvPr/>
        </p:nvSpPr>
        <p:spPr bwMode="auto">
          <a:xfrm>
            <a:off x="538163" y="4841875"/>
            <a:ext cx="1252538" cy="2444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600" b="1">
                <a:solidFill>
                  <a:srgbClr val="39536B"/>
                </a:solidFill>
              </a:rPr>
              <a:t>Program and</a:t>
            </a:r>
            <a:endParaRPr lang="en-US"/>
          </a:p>
        </p:txBody>
      </p:sp>
      <p:sp>
        <p:nvSpPr>
          <p:cNvPr id="38921" name="Rectangle 39"/>
          <p:cNvSpPr>
            <a:spLocks noChangeArrowheads="1"/>
          </p:cNvSpPr>
          <p:nvPr/>
        </p:nvSpPr>
        <p:spPr bwMode="auto">
          <a:xfrm>
            <a:off x="581026" y="5056187"/>
            <a:ext cx="1163637" cy="2444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600" b="1">
                <a:solidFill>
                  <a:srgbClr val="39536B"/>
                </a:solidFill>
              </a:rPr>
              <a:t>Project data</a:t>
            </a:r>
            <a:endParaRPr lang="en-US"/>
          </a:p>
        </p:txBody>
      </p:sp>
      <p:sp>
        <p:nvSpPr>
          <p:cNvPr id="38922" name="Freeform 40"/>
          <p:cNvSpPr>
            <a:spLocks noEditPoints="1"/>
          </p:cNvSpPr>
          <p:nvPr/>
        </p:nvSpPr>
        <p:spPr bwMode="auto">
          <a:xfrm>
            <a:off x="1773238" y="5032375"/>
            <a:ext cx="239713" cy="76200"/>
          </a:xfrm>
          <a:custGeom>
            <a:avLst/>
            <a:gdLst>
              <a:gd name="T0" fmla="*/ 2147483647 w 626"/>
              <a:gd name="T1" fmla="*/ 2147483647 h 200"/>
              <a:gd name="T2" fmla="*/ 2147483647 w 626"/>
              <a:gd name="T3" fmla="*/ 2147483647 h 200"/>
              <a:gd name="T4" fmla="*/ 2147483647 w 626"/>
              <a:gd name="T5" fmla="*/ 2147483647 h 200"/>
              <a:gd name="T6" fmla="*/ 2147483647 w 626"/>
              <a:gd name="T7" fmla="*/ 2147483647 h 200"/>
              <a:gd name="T8" fmla="*/ 2147483647 w 626"/>
              <a:gd name="T9" fmla="*/ 2147483647 h 200"/>
              <a:gd name="T10" fmla="*/ 2147483647 w 626"/>
              <a:gd name="T11" fmla="*/ 2147483647 h 200"/>
              <a:gd name="T12" fmla="*/ 2147483647 w 626"/>
              <a:gd name="T13" fmla="*/ 2147483647 h 200"/>
              <a:gd name="T14" fmla="*/ 2147483647 w 626"/>
              <a:gd name="T15" fmla="*/ 2147483647 h 200"/>
              <a:gd name="T16" fmla="*/ 0 w 626"/>
              <a:gd name="T17" fmla="*/ 2147483647 h 200"/>
              <a:gd name="T18" fmla="*/ 2147483647 w 626"/>
              <a:gd name="T19" fmla="*/ 0 h 200"/>
              <a:gd name="T20" fmla="*/ 2147483647 w 626"/>
              <a:gd name="T21" fmla="*/ 2147483647 h 2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26"/>
              <a:gd name="T34" fmla="*/ 0 h 200"/>
              <a:gd name="T35" fmla="*/ 626 w 626"/>
              <a:gd name="T36" fmla="*/ 200 h 2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26" h="200">
                <a:moveTo>
                  <a:pt x="609" y="111"/>
                </a:moveTo>
                <a:lnTo>
                  <a:pt x="167" y="117"/>
                </a:lnTo>
                <a:cubicBezTo>
                  <a:pt x="158" y="117"/>
                  <a:pt x="151" y="110"/>
                  <a:pt x="150" y="101"/>
                </a:cubicBezTo>
                <a:cubicBezTo>
                  <a:pt x="150" y="92"/>
                  <a:pt x="158" y="84"/>
                  <a:pt x="167" y="84"/>
                </a:cubicBezTo>
                <a:lnTo>
                  <a:pt x="609" y="78"/>
                </a:lnTo>
                <a:cubicBezTo>
                  <a:pt x="618" y="78"/>
                  <a:pt x="625" y="85"/>
                  <a:pt x="625" y="94"/>
                </a:cubicBezTo>
                <a:cubicBezTo>
                  <a:pt x="626" y="103"/>
                  <a:pt x="618" y="111"/>
                  <a:pt x="609" y="111"/>
                </a:cubicBezTo>
                <a:close/>
                <a:moveTo>
                  <a:pt x="202" y="200"/>
                </a:moveTo>
                <a:lnTo>
                  <a:pt x="0" y="103"/>
                </a:lnTo>
                <a:lnTo>
                  <a:pt x="199" y="0"/>
                </a:lnTo>
                <a:lnTo>
                  <a:pt x="202" y="200"/>
                </a:lnTo>
                <a:close/>
              </a:path>
            </a:pathLst>
          </a:custGeom>
          <a:solidFill>
            <a:srgbClr val="39536B"/>
          </a:solidFill>
          <a:ln w="1588" cap="flat">
            <a:solidFill>
              <a:srgbClr val="39536B"/>
            </a:solidFill>
            <a:prstDash val="solid"/>
            <a:bevel/>
            <a:headEnd/>
            <a:tailEnd/>
          </a:ln>
        </p:spPr>
        <p:txBody>
          <a:bodyPr/>
          <a:lstStyle/>
          <a:p>
            <a:endParaRPr lang="en-US"/>
          </a:p>
        </p:txBody>
      </p:sp>
    </p:spTree>
    <p:extLst>
      <p:ext uri="{BB962C8B-B14F-4D97-AF65-F5344CB8AC3E}">
        <p14:creationId xmlns:p14="http://schemas.microsoft.com/office/powerpoint/2010/main" val="225944445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5"/>
          <p:cNvSpPr>
            <a:spLocks noGrp="1" noChangeArrowheads="1"/>
          </p:cNvSpPr>
          <p:nvPr>
            <p:ph type="title"/>
          </p:nvPr>
        </p:nvSpPr>
        <p:spPr/>
        <p:txBody>
          <a:bodyPr/>
          <a:lstStyle/>
          <a:p>
            <a:pPr eaLnBrk="1" hangingPunct="1"/>
            <a:r>
              <a:rPr lang="en-US">
                <a:latin typeface="Arial" charset="0"/>
              </a:rPr>
              <a:t>Tracking Data When Using Cyclic Development</a:t>
            </a:r>
          </a:p>
        </p:txBody>
      </p:sp>
      <p:sp>
        <p:nvSpPr>
          <p:cNvPr id="2" name="Content Placeholder 1"/>
          <p:cNvSpPr>
            <a:spLocks noGrp="1"/>
          </p:cNvSpPr>
          <p:nvPr>
            <p:ph sz="half" idx="1"/>
          </p:nvPr>
        </p:nvSpPr>
        <p:spPr>
          <a:xfrm>
            <a:off x="4659216" y="1076897"/>
            <a:ext cx="4065683" cy="5170736"/>
          </a:xfrm>
        </p:spPr>
        <p:txBody>
          <a:bodyPr>
            <a:normAutofit/>
          </a:bodyPr>
          <a:lstStyle/>
          <a:p>
            <a:pPr>
              <a:lnSpc>
                <a:spcPct val="80000"/>
              </a:lnSpc>
              <a:spcBef>
                <a:spcPts val="0"/>
              </a:spcBef>
              <a:spcAft>
                <a:spcPts val="600"/>
              </a:spcAft>
            </a:pPr>
            <a:r>
              <a:rPr lang="en-US" sz="2000" dirty="0">
                <a:latin typeface="Arial" charset="0"/>
              </a:rPr>
              <a:t>Tom finds and fixes an interface error in part A of his program while coding part B.</a:t>
            </a:r>
          </a:p>
          <a:p>
            <a:pPr>
              <a:lnSpc>
                <a:spcPct val="80000"/>
              </a:lnSpc>
              <a:spcBef>
                <a:spcPts val="0"/>
              </a:spcBef>
              <a:spcAft>
                <a:spcPts val="600"/>
              </a:spcAft>
            </a:pPr>
            <a:r>
              <a:rPr lang="en-US" sz="2000" dirty="0">
                <a:solidFill>
                  <a:srgbClr val="000099"/>
                </a:solidFill>
                <a:latin typeface="Arial" charset="0"/>
              </a:rPr>
              <a:t>Q: In what PSP phase was this defect removed?</a:t>
            </a:r>
          </a:p>
          <a:p>
            <a:pPr>
              <a:lnSpc>
                <a:spcPct val="80000"/>
              </a:lnSpc>
              <a:spcBef>
                <a:spcPts val="0"/>
              </a:spcBef>
              <a:spcAft>
                <a:spcPts val="600"/>
              </a:spcAft>
            </a:pPr>
            <a:r>
              <a:rPr lang="en-US" sz="2000" dirty="0">
                <a:solidFill>
                  <a:srgbClr val="FF0000"/>
                </a:solidFill>
                <a:latin typeface="Arial" charset="0"/>
              </a:rPr>
              <a:t>A: Test</a:t>
            </a:r>
          </a:p>
          <a:p>
            <a:pPr>
              <a:lnSpc>
                <a:spcPct val="80000"/>
              </a:lnSpc>
              <a:spcBef>
                <a:spcPts val="0"/>
              </a:spcBef>
              <a:spcAft>
                <a:spcPts val="600"/>
              </a:spcAft>
            </a:pPr>
            <a:endParaRPr lang="en-US" sz="2000" dirty="0">
              <a:latin typeface="Arial" charset="0"/>
            </a:endParaRPr>
          </a:p>
          <a:p>
            <a:pPr>
              <a:lnSpc>
                <a:spcPct val="80000"/>
              </a:lnSpc>
              <a:spcBef>
                <a:spcPts val="0"/>
              </a:spcBef>
              <a:spcAft>
                <a:spcPts val="600"/>
              </a:spcAft>
            </a:pPr>
            <a:r>
              <a:rPr lang="en-US" sz="2000" dirty="0">
                <a:latin typeface="Arial" charset="0"/>
              </a:rPr>
              <a:t>Considerations</a:t>
            </a:r>
          </a:p>
          <a:p>
            <a:pPr marL="339725" lvl="1" indent="-166688">
              <a:lnSpc>
                <a:spcPct val="80000"/>
              </a:lnSpc>
              <a:spcBef>
                <a:spcPts val="0"/>
              </a:spcBef>
              <a:spcAft>
                <a:spcPts val="600"/>
              </a:spcAft>
            </a:pPr>
            <a:r>
              <a:rPr lang="en-US" sz="2000" dirty="0">
                <a:latin typeface="Arial" charset="0"/>
              </a:rPr>
              <a:t>Include a program part identifier in the notes field on Time Log entries.</a:t>
            </a:r>
          </a:p>
          <a:p>
            <a:pPr marL="339725" lvl="1" indent="-166688">
              <a:lnSpc>
                <a:spcPct val="80000"/>
              </a:lnSpc>
              <a:spcBef>
                <a:spcPts val="0"/>
              </a:spcBef>
              <a:spcAft>
                <a:spcPts val="600"/>
              </a:spcAft>
            </a:pPr>
            <a:r>
              <a:rPr lang="en-US" sz="2000" dirty="0">
                <a:latin typeface="Arial" charset="0"/>
              </a:rPr>
              <a:t>Add a similar annotation to Defect Log entries.</a:t>
            </a:r>
          </a:p>
          <a:p>
            <a:pPr marL="339725" lvl="1" indent="-166688">
              <a:lnSpc>
                <a:spcPct val="80000"/>
              </a:lnSpc>
              <a:spcBef>
                <a:spcPts val="0"/>
              </a:spcBef>
              <a:spcAft>
                <a:spcPts val="600"/>
              </a:spcAft>
            </a:pPr>
            <a:r>
              <a:rPr lang="en-US" sz="2000" dirty="0">
                <a:latin typeface="Arial" charset="0"/>
              </a:rPr>
              <a:t>Use </a:t>
            </a:r>
            <a:r>
              <a:rPr lang="ja-JP" altLang="en-US" sz="2000" dirty="0">
                <a:latin typeface="Arial" charset="0"/>
              </a:rPr>
              <a:t>“</a:t>
            </a:r>
            <a:r>
              <a:rPr lang="en-US" sz="2000" dirty="0">
                <a:latin typeface="Arial" charset="0"/>
              </a:rPr>
              <a:t>Test</a:t>
            </a:r>
            <a:r>
              <a:rPr lang="ja-JP" altLang="en-US" sz="2000" dirty="0">
                <a:latin typeface="Arial" charset="0"/>
              </a:rPr>
              <a:t>”</a:t>
            </a:r>
            <a:r>
              <a:rPr lang="en-US" sz="2000" dirty="0">
                <a:latin typeface="Arial" charset="0"/>
              </a:rPr>
              <a:t> as the phase removed when defects are found in a previously tested part.</a:t>
            </a:r>
          </a:p>
          <a:p>
            <a:endParaRPr lang="en-US" dirty="0"/>
          </a:p>
        </p:txBody>
      </p:sp>
      <p:pic>
        <p:nvPicPr>
          <p:cNvPr id="39940" name="Picture 4" descr="S3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8938" y="1123950"/>
            <a:ext cx="3857625" cy="42814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2416041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r>
              <a:rPr lang="en-US">
                <a:latin typeface="Arial" charset="0"/>
              </a:rPr>
              <a:t>Replanning vs. Updating a Project</a:t>
            </a:r>
          </a:p>
        </p:txBody>
      </p:sp>
      <p:sp>
        <p:nvSpPr>
          <p:cNvPr id="2" name="Content Placeholder 1"/>
          <p:cNvSpPr>
            <a:spLocks noGrp="1"/>
          </p:cNvSpPr>
          <p:nvPr>
            <p:ph sz="half" idx="1"/>
          </p:nvPr>
        </p:nvSpPr>
        <p:spPr/>
        <p:txBody>
          <a:bodyPr/>
          <a:lstStyle/>
          <a:p>
            <a:pPr>
              <a:lnSpc>
                <a:spcPct val="90000"/>
              </a:lnSpc>
              <a:spcBef>
                <a:spcPct val="0"/>
              </a:spcBef>
              <a:spcAft>
                <a:spcPct val="50000"/>
              </a:spcAft>
              <a:buSzPct val="70000"/>
            </a:pPr>
            <a:r>
              <a:rPr lang="en-US" sz="2000" dirty="0"/>
              <a:t>You can open a completed project and update data that were in error.</a:t>
            </a:r>
          </a:p>
          <a:p>
            <a:pPr marL="339725" lvl="1" indent="-166688">
              <a:lnSpc>
                <a:spcPct val="90000"/>
              </a:lnSpc>
              <a:spcBef>
                <a:spcPct val="0"/>
              </a:spcBef>
              <a:spcAft>
                <a:spcPct val="50000"/>
              </a:spcAft>
              <a:buSzPct val="90000"/>
              <a:buFont typeface="Times" charset="0"/>
              <a:buChar char="•"/>
            </a:pPr>
            <a:r>
              <a:rPr lang="en-US" sz="2000" dirty="0"/>
              <a:t>Time Log entries</a:t>
            </a:r>
          </a:p>
          <a:p>
            <a:pPr marL="339725" lvl="1" indent="-166688">
              <a:lnSpc>
                <a:spcPct val="90000"/>
              </a:lnSpc>
              <a:spcBef>
                <a:spcPct val="0"/>
              </a:spcBef>
              <a:spcAft>
                <a:spcPct val="50000"/>
              </a:spcAft>
              <a:buSzPct val="90000"/>
              <a:buFont typeface="Times" charset="0"/>
              <a:buChar char="•"/>
            </a:pPr>
            <a:r>
              <a:rPr lang="en-US" sz="2000" dirty="0"/>
              <a:t>Defect Log entries</a:t>
            </a:r>
          </a:p>
          <a:p>
            <a:pPr marL="339725" lvl="1" indent="-166688">
              <a:lnSpc>
                <a:spcPct val="90000"/>
              </a:lnSpc>
              <a:spcBef>
                <a:spcPct val="0"/>
              </a:spcBef>
              <a:spcAft>
                <a:spcPct val="50000"/>
              </a:spcAft>
              <a:buSzPct val="90000"/>
              <a:buFont typeface="Times" charset="0"/>
              <a:buChar char="•"/>
            </a:pPr>
            <a:r>
              <a:rPr lang="en-US" sz="2000" dirty="0"/>
              <a:t>other incorrect data</a:t>
            </a:r>
          </a:p>
          <a:p>
            <a:pPr>
              <a:lnSpc>
                <a:spcPct val="90000"/>
              </a:lnSpc>
              <a:spcBef>
                <a:spcPct val="0"/>
              </a:spcBef>
              <a:spcAft>
                <a:spcPct val="50000"/>
              </a:spcAft>
              <a:buSzPct val="70000"/>
            </a:pPr>
            <a:r>
              <a:rPr lang="en-US" sz="2000" dirty="0"/>
              <a:t>The updated data are not used to plan a new project unless you select the </a:t>
            </a:r>
            <a:r>
              <a:rPr lang="en-US" sz="2000" i="1" dirty="0" err="1"/>
              <a:t>Replan</a:t>
            </a:r>
            <a:r>
              <a:rPr lang="en-US" sz="2000" dirty="0"/>
              <a:t> </a:t>
            </a:r>
            <a:r>
              <a:rPr lang="en-US" sz="2000" i="1" dirty="0"/>
              <a:t>Project</a:t>
            </a:r>
            <a:r>
              <a:rPr lang="en-US" sz="2000" dirty="0"/>
              <a:t> button.  You must select this button before you complete planning the new project.</a:t>
            </a:r>
          </a:p>
          <a:p>
            <a:pPr>
              <a:spcBef>
                <a:spcPct val="0"/>
              </a:spcBef>
              <a:spcAft>
                <a:spcPct val="50000"/>
              </a:spcAft>
              <a:buSzPct val="70000"/>
            </a:pPr>
            <a:r>
              <a:rPr lang="en-US" sz="2000" dirty="0"/>
              <a:t>If you</a:t>
            </a:r>
            <a:r>
              <a:rPr lang="ja-JP" altLang="en-US" sz="2000" dirty="0"/>
              <a:t>’</a:t>
            </a:r>
            <a:r>
              <a:rPr lang="en-US" sz="2000" dirty="0"/>
              <a:t>re not sure what to do, ask an instructor</a:t>
            </a:r>
            <a:r>
              <a:rPr lang="en-US" sz="2000" dirty="0" smtClean="0"/>
              <a:t>!</a:t>
            </a:r>
            <a:endParaRPr lang="en-US" sz="2000" dirty="0"/>
          </a:p>
        </p:txBody>
      </p:sp>
      <p:pic>
        <p:nvPicPr>
          <p:cNvPr id="40964"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61724" y="1123950"/>
            <a:ext cx="4050476" cy="283728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0965" name="Line 5"/>
          <p:cNvSpPr>
            <a:spLocks noChangeShapeType="1"/>
          </p:cNvSpPr>
          <p:nvPr/>
        </p:nvSpPr>
        <p:spPr bwMode="auto">
          <a:xfrm flipV="1">
            <a:off x="4306772" y="1862136"/>
            <a:ext cx="2638542" cy="2066300"/>
          </a:xfrm>
          <a:prstGeom prst="line">
            <a:avLst/>
          </a:prstGeom>
          <a:noFill/>
          <a:ln w="12700">
            <a:solidFill>
              <a:schemeClr val="tx1"/>
            </a:solidFill>
            <a:round/>
            <a:headEnd/>
            <a:tailEnd type="triangle" w="med" len="med"/>
          </a:ln>
          <a:extLst>
            <a:ext uri="{909E8E84-426E-40dd-AFC4-6F175D3DCCD1}">
              <a14:hiddenFill xmlns="" xmlns:a14="http://schemas.microsoft.com/office/drawing/2010/main">
                <a:noFill/>
              </a14:hiddenFill>
            </a:ext>
          </a:extLst>
        </p:spPr>
        <p:txBody>
          <a:bodyPr lIns="92309" tIns="46154" rIns="92309" bIns="46154"/>
          <a:lstStyle/>
          <a:p>
            <a:endParaRPr lang="en-US"/>
          </a:p>
        </p:txBody>
      </p:sp>
    </p:spTree>
    <p:extLst>
      <p:ext uri="{BB962C8B-B14F-4D97-AF65-F5344CB8AC3E}">
        <p14:creationId xmlns:p14="http://schemas.microsoft.com/office/powerpoint/2010/main" val="25180453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6"/>
          <p:cNvSpPr>
            <a:spLocks noGrp="1" noChangeArrowheads="1"/>
          </p:cNvSpPr>
          <p:nvPr>
            <p:ph type="title"/>
          </p:nvPr>
        </p:nvSpPr>
        <p:spPr/>
        <p:txBody>
          <a:bodyPr/>
          <a:lstStyle/>
          <a:p>
            <a:pPr eaLnBrk="1" hangingPunct="1"/>
            <a:r>
              <a:rPr lang="en-US">
                <a:latin typeface="Arial" charset="0"/>
              </a:rPr>
              <a:t>PSP0 Objectives</a:t>
            </a:r>
          </a:p>
        </p:txBody>
      </p:sp>
      <p:sp>
        <p:nvSpPr>
          <p:cNvPr id="2" name="Content Placeholder 1"/>
          <p:cNvSpPr>
            <a:spLocks noGrp="1"/>
          </p:cNvSpPr>
          <p:nvPr>
            <p:ph sz="half" idx="1"/>
          </p:nvPr>
        </p:nvSpPr>
        <p:spPr>
          <a:xfrm>
            <a:off x="4659216" y="1076897"/>
            <a:ext cx="4065683" cy="5188435"/>
          </a:xfrm>
        </p:spPr>
        <p:txBody>
          <a:bodyPr>
            <a:normAutofit/>
          </a:bodyPr>
          <a:lstStyle/>
          <a:p>
            <a:pPr>
              <a:lnSpc>
                <a:spcPct val="90000"/>
              </a:lnSpc>
            </a:pPr>
            <a:r>
              <a:rPr lang="en-US" dirty="0">
                <a:latin typeface="Arial" charset="0"/>
              </a:rPr>
              <a:t>The PSP is introduced in steps.</a:t>
            </a:r>
          </a:p>
          <a:p>
            <a:pPr>
              <a:lnSpc>
                <a:spcPct val="90000"/>
              </a:lnSpc>
            </a:pPr>
            <a:r>
              <a:rPr lang="en-US" dirty="0">
                <a:latin typeface="Arial" charset="0"/>
              </a:rPr>
              <a:t>PSP0 is the first step in the introduction.</a:t>
            </a:r>
          </a:p>
          <a:p>
            <a:pPr>
              <a:lnSpc>
                <a:spcPct val="90000"/>
              </a:lnSpc>
            </a:pPr>
            <a:r>
              <a:rPr lang="en-US" dirty="0">
                <a:latin typeface="Arial" charset="0"/>
              </a:rPr>
              <a:t>The objectives for PSP0 are to</a:t>
            </a:r>
          </a:p>
          <a:p>
            <a:pPr lvl="1">
              <a:lnSpc>
                <a:spcPct val="90000"/>
              </a:lnSpc>
            </a:pPr>
            <a:r>
              <a:rPr lang="en-US" dirty="0">
                <a:latin typeface="Arial" charset="0"/>
              </a:rPr>
              <a:t>demonstrate the use of a defined process in writing small programs</a:t>
            </a:r>
          </a:p>
          <a:p>
            <a:pPr lvl="1">
              <a:lnSpc>
                <a:spcPct val="90000"/>
              </a:lnSpc>
            </a:pPr>
            <a:r>
              <a:rPr lang="en-US" dirty="0">
                <a:latin typeface="Arial" charset="0"/>
              </a:rPr>
              <a:t>incorporate basic measurements in the software development process</a:t>
            </a:r>
          </a:p>
          <a:p>
            <a:pPr lvl="1">
              <a:lnSpc>
                <a:spcPct val="90000"/>
              </a:lnSpc>
            </a:pPr>
            <a:r>
              <a:rPr lang="en-US" dirty="0">
                <a:latin typeface="Arial" charset="0"/>
              </a:rPr>
              <a:t>require minimal changes to your personal </a:t>
            </a:r>
            <a:r>
              <a:rPr lang="en-US" dirty="0" smtClean="0">
                <a:latin typeface="Arial" charset="0"/>
              </a:rPr>
              <a:t>practices</a:t>
            </a:r>
            <a:endParaRPr lang="en-US" dirty="0">
              <a:latin typeface="Arial" charset="0"/>
            </a:endParaRPr>
          </a:p>
        </p:txBody>
      </p:sp>
      <p:grpSp>
        <p:nvGrpSpPr>
          <p:cNvPr id="22" name="Group 21"/>
          <p:cNvGrpSpPr/>
          <p:nvPr/>
        </p:nvGrpSpPr>
        <p:grpSpPr>
          <a:xfrm>
            <a:off x="414936" y="1123950"/>
            <a:ext cx="4188814" cy="4522179"/>
            <a:chOff x="414936" y="1123950"/>
            <a:chExt cx="4188814" cy="4522179"/>
          </a:xfrm>
        </p:grpSpPr>
        <p:sp>
          <p:nvSpPr>
            <p:cNvPr id="23" name="AutoShape 41"/>
            <p:cNvSpPr>
              <a:spLocks noChangeAspect="1" noChangeArrowheads="1" noTextEdit="1"/>
            </p:cNvSpPr>
            <p:nvPr/>
          </p:nvSpPr>
          <p:spPr bwMode="auto">
            <a:xfrm>
              <a:off x="484268" y="1123950"/>
              <a:ext cx="4119482" cy="362549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solidFill>
                  <a:schemeClr val="accent6"/>
                </a:solidFill>
                <a:latin typeface="Arial"/>
                <a:cs typeface="Arial"/>
              </a:endParaRPr>
            </a:p>
          </p:txBody>
        </p:sp>
        <p:grpSp>
          <p:nvGrpSpPr>
            <p:cNvPr id="24" name="Group 23"/>
            <p:cNvGrpSpPr/>
            <p:nvPr/>
          </p:nvGrpSpPr>
          <p:grpSpPr>
            <a:xfrm>
              <a:off x="1237773" y="3605745"/>
              <a:ext cx="1585972" cy="792986"/>
              <a:chOff x="1212255" y="3240023"/>
              <a:chExt cx="1585972" cy="792986"/>
            </a:xfrm>
          </p:grpSpPr>
          <p:sp>
            <p:nvSpPr>
              <p:cNvPr id="42" name="Rectangle 42"/>
              <p:cNvSpPr>
                <a:spLocks noChangeArrowheads="1"/>
              </p:cNvSpPr>
              <p:nvPr/>
            </p:nvSpPr>
            <p:spPr bwMode="auto">
              <a:xfrm>
                <a:off x="1267143" y="3240023"/>
                <a:ext cx="1503640" cy="792986"/>
              </a:xfrm>
              <a:prstGeom prst="rect">
                <a:avLst/>
              </a:prstGeom>
              <a:noFill/>
              <a:ln w="25400" cap="rnd">
                <a:solidFill>
                  <a:srgbClr val="E1041B"/>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a:solidFill>
                    <a:schemeClr val="accent6"/>
                  </a:solidFill>
                  <a:latin typeface="Arial"/>
                  <a:cs typeface="Arial"/>
                </a:endParaRPr>
              </a:p>
            </p:txBody>
          </p:sp>
          <p:sp>
            <p:nvSpPr>
              <p:cNvPr id="43" name="Rectangle 43"/>
              <p:cNvSpPr>
                <a:spLocks noChangeArrowheads="1"/>
              </p:cNvSpPr>
              <p:nvPr/>
            </p:nvSpPr>
            <p:spPr bwMode="auto">
              <a:xfrm>
                <a:off x="1678803" y="3273245"/>
                <a:ext cx="754232" cy="35394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1" hangingPunct="1">
                  <a:lnSpc>
                    <a:spcPct val="100000"/>
                  </a:lnSpc>
                </a:pPr>
                <a:r>
                  <a:rPr lang="en-US" sz="2300">
                    <a:solidFill>
                      <a:schemeClr val="accent6"/>
                    </a:solidFill>
                    <a:latin typeface="Arial"/>
                    <a:cs typeface="Arial"/>
                  </a:rPr>
                  <a:t>PSP1</a:t>
                </a:r>
                <a:endParaRPr lang="en-US" b="0">
                  <a:solidFill>
                    <a:schemeClr val="accent6"/>
                  </a:solidFill>
                  <a:latin typeface="Arial"/>
                  <a:cs typeface="Arial"/>
                </a:endParaRPr>
              </a:p>
            </p:txBody>
          </p:sp>
          <p:sp>
            <p:nvSpPr>
              <p:cNvPr id="44" name="Rectangle 44"/>
              <p:cNvSpPr>
                <a:spLocks noChangeArrowheads="1"/>
              </p:cNvSpPr>
              <p:nvPr/>
            </p:nvSpPr>
            <p:spPr bwMode="auto">
              <a:xfrm>
                <a:off x="1212255" y="3569350"/>
                <a:ext cx="1585972" cy="1692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p>
                <a:pPr algn="ctr" eaLnBrk="1" hangingPunct="1">
                  <a:lnSpc>
                    <a:spcPct val="100000"/>
                  </a:lnSpc>
                </a:pPr>
                <a:r>
                  <a:rPr lang="en-US" sz="1100">
                    <a:solidFill>
                      <a:schemeClr val="accent6"/>
                    </a:solidFill>
                    <a:latin typeface="Arial"/>
                    <a:cs typeface="Arial"/>
                  </a:rPr>
                  <a:t>Planning and Tracking</a:t>
                </a:r>
                <a:endParaRPr lang="en-US" b="0">
                  <a:solidFill>
                    <a:schemeClr val="accent6"/>
                  </a:solidFill>
                  <a:latin typeface="Arial"/>
                  <a:cs typeface="Arial"/>
                </a:endParaRPr>
              </a:p>
            </p:txBody>
          </p:sp>
        </p:grpSp>
        <p:grpSp>
          <p:nvGrpSpPr>
            <p:cNvPr id="25" name="Group 24"/>
            <p:cNvGrpSpPr/>
            <p:nvPr/>
          </p:nvGrpSpPr>
          <p:grpSpPr>
            <a:xfrm>
              <a:off x="2125609" y="2329459"/>
              <a:ext cx="1468974" cy="891206"/>
              <a:chOff x="2076017" y="2097488"/>
              <a:chExt cx="1468974" cy="891206"/>
            </a:xfrm>
          </p:grpSpPr>
          <p:sp>
            <p:nvSpPr>
              <p:cNvPr id="39" name="Rectangle 46"/>
              <p:cNvSpPr>
                <a:spLocks noChangeArrowheads="1"/>
              </p:cNvSpPr>
              <p:nvPr/>
            </p:nvSpPr>
            <p:spPr bwMode="auto">
              <a:xfrm>
                <a:off x="2076017" y="2097488"/>
                <a:ext cx="1468974" cy="891206"/>
              </a:xfrm>
              <a:prstGeom prst="rect">
                <a:avLst/>
              </a:prstGeom>
              <a:noFill/>
              <a:ln w="25400" cap="rnd">
                <a:solidFill>
                  <a:srgbClr val="E1041B"/>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a:solidFill>
                    <a:schemeClr val="accent6"/>
                  </a:solidFill>
                  <a:latin typeface="Arial"/>
                  <a:cs typeface="Arial"/>
                </a:endParaRPr>
              </a:p>
            </p:txBody>
          </p:sp>
          <p:sp>
            <p:nvSpPr>
              <p:cNvPr id="40" name="Rectangle 47"/>
              <p:cNvSpPr>
                <a:spLocks noChangeArrowheads="1"/>
              </p:cNvSpPr>
              <p:nvPr/>
            </p:nvSpPr>
            <p:spPr bwMode="auto">
              <a:xfrm>
                <a:off x="2470344" y="2247708"/>
                <a:ext cx="754232" cy="35394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1" hangingPunct="1">
                  <a:lnSpc>
                    <a:spcPct val="100000"/>
                  </a:lnSpc>
                </a:pPr>
                <a:r>
                  <a:rPr lang="en-US" sz="2300">
                    <a:solidFill>
                      <a:schemeClr val="accent6"/>
                    </a:solidFill>
                    <a:latin typeface="Arial"/>
                    <a:cs typeface="Arial"/>
                  </a:rPr>
                  <a:t>PSP2</a:t>
                </a:r>
                <a:endParaRPr lang="en-US" b="0">
                  <a:solidFill>
                    <a:schemeClr val="accent6"/>
                  </a:solidFill>
                  <a:latin typeface="Arial"/>
                  <a:cs typeface="Arial"/>
                </a:endParaRPr>
              </a:p>
            </p:txBody>
          </p:sp>
          <p:sp>
            <p:nvSpPr>
              <p:cNvPr id="41" name="Rectangle 48"/>
              <p:cNvSpPr>
                <a:spLocks noChangeArrowheads="1"/>
              </p:cNvSpPr>
              <p:nvPr/>
            </p:nvSpPr>
            <p:spPr bwMode="auto">
              <a:xfrm>
                <a:off x="2204571" y="2545258"/>
                <a:ext cx="1301607" cy="1692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1" hangingPunct="1">
                  <a:lnSpc>
                    <a:spcPct val="100000"/>
                  </a:lnSpc>
                </a:pPr>
                <a:r>
                  <a:rPr lang="en-US" sz="1100" dirty="0">
                    <a:solidFill>
                      <a:schemeClr val="accent6"/>
                    </a:solidFill>
                    <a:latin typeface="Arial"/>
                    <a:cs typeface="Arial"/>
                  </a:rPr>
                  <a:t>Quality Management</a:t>
                </a:r>
                <a:endParaRPr lang="en-US" b="0" dirty="0">
                  <a:solidFill>
                    <a:schemeClr val="accent6"/>
                  </a:solidFill>
                  <a:latin typeface="Arial"/>
                  <a:cs typeface="Arial"/>
                </a:endParaRPr>
              </a:p>
            </p:txBody>
          </p:sp>
        </p:grpSp>
        <p:grpSp>
          <p:nvGrpSpPr>
            <p:cNvPr id="26" name="Group 25"/>
            <p:cNvGrpSpPr/>
            <p:nvPr/>
          </p:nvGrpSpPr>
          <p:grpSpPr>
            <a:xfrm>
              <a:off x="2896447" y="1134060"/>
              <a:ext cx="1613416" cy="810319"/>
              <a:chOff x="2896447" y="1134060"/>
              <a:chExt cx="1613416" cy="810319"/>
            </a:xfrm>
          </p:grpSpPr>
          <p:sp>
            <p:nvSpPr>
              <p:cNvPr id="36" name="Rectangle 50"/>
              <p:cNvSpPr>
                <a:spLocks noChangeArrowheads="1"/>
              </p:cNvSpPr>
              <p:nvPr/>
            </p:nvSpPr>
            <p:spPr bwMode="auto">
              <a:xfrm>
                <a:off x="2896447" y="1134060"/>
                <a:ext cx="1613416" cy="810319"/>
              </a:xfrm>
              <a:prstGeom prst="rect">
                <a:avLst/>
              </a:prstGeom>
              <a:noFill/>
              <a:ln w="25400" cap="rnd">
                <a:solidFill>
                  <a:srgbClr val="E1041B"/>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a:solidFill>
                    <a:schemeClr val="accent6"/>
                  </a:solidFill>
                  <a:latin typeface="Arial"/>
                  <a:cs typeface="Arial"/>
                </a:endParaRPr>
              </a:p>
            </p:txBody>
          </p:sp>
          <p:sp>
            <p:nvSpPr>
              <p:cNvPr id="37" name="Rectangle 51"/>
              <p:cNvSpPr>
                <a:spLocks noChangeArrowheads="1"/>
              </p:cNvSpPr>
              <p:nvPr/>
            </p:nvSpPr>
            <p:spPr bwMode="auto">
              <a:xfrm>
                <a:off x="3443882" y="1243836"/>
                <a:ext cx="573631" cy="35394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1" hangingPunct="1">
                  <a:lnSpc>
                    <a:spcPct val="100000"/>
                  </a:lnSpc>
                </a:pPr>
                <a:r>
                  <a:rPr lang="en-US" sz="2300">
                    <a:solidFill>
                      <a:schemeClr val="accent6"/>
                    </a:solidFill>
                    <a:latin typeface="Arial"/>
                    <a:cs typeface="Arial"/>
                  </a:rPr>
                  <a:t>TSP</a:t>
                </a:r>
                <a:endParaRPr lang="en-US" b="0">
                  <a:solidFill>
                    <a:schemeClr val="accent6"/>
                  </a:solidFill>
                  <a:latin typeface="Arial"/>
                  <a:cs typeface="Arial"/>
                </a:endParaRPr>
              </a:p>
            </p:txBody>
          </p:sp>
          <p:sp>
            <p:nvSpPr>
              <p:cNvPr id="38" name="Rectangle 52"/>
              <p:cNvSpPr>
                <a:spLocks noChangeArrowheads="1"/>
              </p:cNvSpPr>
              <p:nvPr/>
            </p:nvSpPr>
            <p:spPr bwMode="auto">
              <a:xfrm>
                <a:off x="3127554" y="1541387"/>
                <a:ext cx="1191883" cy="1692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1" hangingPunct="1">
                  <a:lnSpc>
                    <a:spcPct val="100000"/>
                  </a:lnSpc>
                </a:pPr>
                <a:r>
                  <a:rPr lang="en-US" sz="1100">
                    <a:solidFill>
                      <a:schemeClr val="accent6"/>
                    </a:solidFill>
                    <a:latin typeface="Arial"/>
                    <a:cs typeface="Arial"/>
                  </a:rPr>
                  <a:t>Team development</a:t>
                </a:r>
                <a:endParaRPr lang="en-US" b="0">
                  <a:solidFill>
                    <a:schemeClr val="accent6"/>
                  </a:solidFill>
                  <a:latin typeface="Arial"/>
                  <a:cs typeface="Arial"/>
                </a:endParaRPr>
              </a:p>
            </p:txBody>
          </p:sp>
        </p:grpSp>
        <p:grpSp>
          <p:nvGrpSpPr>
            <p:cNvPr id="27" name="Group 26"/>
            <p:cNvGrpSpPr/>
            <p:nvPr/>
          </p:nvGrpSpPr>
          <p:grpSpPr>
            <a:xfrm>
              <a:off x="414936" y="4783811"/>
              <a:ext cx="1520973" cy="862318"/>
              <a:chOff x="414936" y="4171673"/>
              <a:chExt cx="1520973" cy="862318"/>
            </a:xfrm>
          </p:grpSpPr>
          <p:grpSp>
            <p:nvGrpSpPr>
              <p:cNvPr id="31" name="Group 63"/>
              <p:cNvGrpSpPr>
                <a:grpSpLocks/>
              </p:cNvGrpSpPr>
              <p:nvPr/>
            </p:nvGrpSpPr>
            <p:grpSpPr bwMode="auto">
              <a:xfrm>
                <a:off x="414936" y="4173117"/>
                <a:ext cx="1520973" cy="860874"/>
                <a:chOff x="1270" y="3191"/>
                <a:chExt cx="1053" cy="596"/>
              </a:xfrm>
            </p:grpSpPr>
            <p:sp>
              <p:nvSpPr>
                <p:cNvPr id="34" name="Rectangle 64"/>
                <p:cNvSpPr>
                  <a:spLocks noChangeArrowheads="1"/>
                </p:cNvSpPr>
                <p:nvPr/>
              </p:nvSpPr>
              <p:spPr bwMode="auto">
                <a:xfrm>
                  <a:off x="1270" y="3191"/>
                  <a:ext cx="1053" cy="596"/>
                </a:xfrm>
                <a:prstGeom prst="rect">
                  <a:avLst/>
                </a:prstGeom>
                <a:solidFill>
                  <a:srgbClr val="FFFFFF"/>
                </a:solidFill>
                <a:ln w="9525">
                  <a:solidFill>
                    <a:srgbClr val="E1041B"/>
                  </a:solidFill>
                  <a:miter lim="800000"/>
                  <a:headEnd/>
                  <a:tailEnd/>
                </a:ln>
              </p:spPr>
              <p:txBody>
                <a:bodyPr/>
                <a:lstStyle/>
                <a:p>
                  <a:endParaRPr lang="en-US">
                    <a:solidFill>
                      <a:schemeClr val="accent6"/>
                    </a:solidFill>
                    <a:latin typeface="Arial"/>
                    <a:cs typeface="Arial"/>
                  </a:endParaRPr>
                </a:p>
              </p:txBody>
            </p:sp>
            <p:sp>
              <p:nvSpPr>
                <p:cNvPr id="35" name="Rectangle 65"/>
                <p:cNvSpPr>
                  <a:spLocks noChangeArrowheads="1"/>
                </p:cNvSpPr>
                <p:nvPr/>
              </p:nvSpPr>
              <p:spPr bwMode="auto">
                <a:xfrm>
                  <a:off x="1270" y="3191"/>
                  <a:ext cx="1053" cy="596"/>
                </a:xfrm>
                <a:prstGeom prst="rect">
                  <a:avLst/>
                </a:prstGeom>
                <a:noFill/>
                <a:ln w="25400" cap="rnd">
                  <a:solidFill>
                    <a:srgbClr val="E1041B"/>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a:solidFill>
                      <a:schemeClr val="accent6"/>
                    </a:solidFill>
                    <a:latin typeface="Arial"/>
                    <a:cs typeface="Arial"/>
                  </a:endParaRPr>
                </a:p>
              </p:txBody>
            </p:sp>
          </p:grpSp>
          <p:sp>
            <p:nvSpPr>
              <p:cNvPr id="32" name="Rectangle 66"/>
              <p:cNvSpPr>
                <a:spLocks noChangeArrowheads="1"/>
              </p:cNvSpPr>
              <p:nvPr/>
            </p:nvSpPr>
            <p:spPr bwMode="auto">
              <a:xfrm>
                <a:off x="835262" y="4171673"/>
                <a:ext cx="754232" cy="35394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1" hangingPunct="1">
                  <a:lnSpc>
                    <a:spcPct val="100000"/>
                  </a:lnSpc>
                </a:pPr>
                <a:r>
                  <a:rPr lang="en-US" sz="2300">
                    <a:solidFill>
                      <a:schemeClr val="accent6"/>
                    </a:solidFill>
                    <a:latin typeface="Arial"/>
                    <a:cs typeface="Arial"/>
                  </a:rPr>
                  <a:t>PSP0</a:t>
                </a:r>
                <a:endParaRPr lang="en-US" b="0">
                  <a:solidFill>
                    <a:schemeClr val="accent6"/>
                  </a:solidFill>
                  <a:latin typeface="Arial"/>
                  <a:cs typeface="Arial"/>
                </a:endParaRPr>
              </a:p>
            </p:txBody>
          </p:sp>
          <p:sp>
            <p:nvSpPr>
              <p:cNvPr id="33" name="Rectangle 67"/>
              <p:cNvSpPr>
                <a:spLocks noChangeArrowheads="1"/>
              </p:cNvSpPr>
              <p:nvPr/>
            </p:nvSpPr>
            <p:spPr bwMode="auto">
              <a:xfrm>
                <a:off x="487157" y="4490890"/>
                <a:ext cx="1383753" cy="3385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p>
                <a:pPr algn="ctr" eaLnBrk="1" hangingPunct="1">
                  <a:lnSpc>
                    <a:spcPct val="100000"/>
                  </a:lnSpc>
                </a:pPr>
                <a:r>
                  <a:rPr lang="en-US" sz="1100" dirty="0">
                    <a:solidFill>
                      <a:schemeClr val="accent6"/>
                    </a:solidFill>
                    <a:latin typeface="Arial"/>
                    <a:cs typeface="Arial"/>
                  </a:rPr>
                  <a:t>Defining and Using </a:t>
                </a:r>
                <a:br>
                  <a:rPr lang="en-US" sz="1100" dirty="0">
                    <a:solidFill>
                      <a:schemeClr val="accent6"/>
                    </a:solidFill>
                    <a:latin typeface="Arial"/>
                    <a:cs typeface="Arial"/>
                  </a:rPr>
                </a:br>
                <a:r>
                  <a:rPr lang="en-US" sz="1100" dirty="0">
                    <a:solidFill>
                      <a:schemeClr val="accent6"/>
                    </a:solidFill>
                    <a:latin typeface="Arial"/>
                    <a:cs typeface="Arial"/>
                  </a:rPr>
                  <a:t>Processes </a:t>
                </a:r>
                <a:endParaRPr lang="en-US" b="0" dirty="0">
                  <a:solidFill>
                    <a:schemeClr val="accent6"/>
                  </a:solidFill>
                  <a:latin typeface="Arial"/>
                  <a:cs typeface="Arial"/>
                </a:endParaRPr>
              </a:p>
            </p:txBody>
          </p:sp>
        </p:grpSp>
        <p:sp>
          <p:nvSpPr>
            <p:cNvPr id="28" name="Bent-Up Arrow 27"/>
            <p:cNvSpPr/>
            <p:nvPr/>
          </p:nvSpPr>
          <p:spPr>
            <a:xfrm rot="5400000" flipH="1">
              <a:off x="598514" y="4115922"/>
              <a:ext cx="840551" cy="502542"/>
            </a:xfrm>
            <a:prstGeom prst="bentUpArrow">
              <a:avLst>
                <a:gd name="adj1" fmla="val 9783"/>
                <a:gd name="adj2" fmla="val 11955"/>
                <a:gd name="adj3" fmla="val 18478"/>
              </a:avLst>
            </a:prstGeom>
            <a:solidFill>
              <a:srgbClr val="E1041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Bent-Up Arrow 28"/>
            <p:cNvSpPr/>
            <p:nvPr/>
          </p:nvSpPr>
          <p:spPr>
            <a:xfrm rot="5400000" flipH="1">
              <a:off x="1448269" y="2937329"/>
              <a:ext cx="840551" cy="502542"/>
            </a:xfrm>
            <a:prstGeom prst="bentUpArrow">
              <a:avLst>
                <a:gd name="adj1" fmla="val 9783"/>
                <a:gd name="adj2" fmla="val 11955"/>
                <a:gd name="adj3" fmla="val 18478"/>
              </a:avLst>
            </a:prstGeom>
            <a:solidFill>
              <a:srgbClr val="E1041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Bent-Up Arrow 29"/>
            <p:cNvSpPr/>
            <p:nvPr/>
          </p:nvSpPr>
          <p:spPr>
            <a:xfrm rot="5400000" flipH="1">
              <a:off x="2224926" y="1658235"/>
              <a:ext cx="840551" cy="502542"/>
            </a:xfrm>
            <a:prstGeom prst="bentUpArrow">
              <a:avLst>
                <a:gd name="adj1" fmla="val 9783"/>
                <a:gd name="adj2" fmla="val 11955"/>
                <a:gd name="adj3" fmla="val 18478"/>
              </a:avLst>
            </a:prstGeom>
            <a:solidFill>
              <a:srgbClr val="E1041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4803276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r>
              <a:rPr lang="en-US">
                <a:latin typeface="Arial" charset="0"/>
              </a:rPr>
              <a:t>Recording Data As You Work</a:t>
            </a:r>
          </a:p>
        </p:txBody>
      </p:sp>
      <p:sp>
        <p:nvSpPr>
          <p:cNvPr id="41987" name="Rectangle 3"/>
          <p:cNvSpPr>
            <a:spLocks noGrp="1" noChangeArrowheads="1"/>
          </p:cNvSpPr>
          <p:nvPr>
            <p:ph idx="1"/>
          </p:nvPr>
        </p:nvSpPr>
        <p:spPr/>
        <p:txBody>
          <a:bodyPr/>
          <a:lstStyle/>
          <a:p>
            <a:pPr marL="0" indent="0" eaLnBrk="1" hangingPunct="1"/>
            <a:r>
              <a:rPr lang="en-US" dirty="0">
                <a:latin typeface="Arial" charset="0"/>
              </a:rPr>
              <a:t>Gather and record data on your process as you work, not afterwards.  If you forget, make your best guess promptly.</a:t>
            </a:r>
          </a:p>
          <a:p>
            <a:pPr marL="0" indent="0" eaLnBrk="1" hangingPunct="1"/>
            <a:r>
              <a:rPr lang="en-US" dirty="0">
                <a:latin typeface="Arial" charset="0"/>
              </a:rPr>
              <a:t>Be precise and accurate.</a:t>
            </a:r>
          </a:p>
          <a:p>
            <a:pPr lvl="1" eaLnBrk="1" hangingPunct="1"/>
            <a:r>
              <a:rPr lang="en-US" dirty="0">
                <a:latin typeface="Arial" charset="0"/>
              </a:rPr>
              <a:t>Track time in minutes. </a:t>
            </a:r>
          </a:p>
          <a:p>
            <a:pPr lvl="1" eaLnBrk="1" hangingPunct="1"/>
            <a:r>
              <a:rPr lang="en-US" dirty="0">
                <a:latin typeface="Arial" charset="0"/>
              </a:rPr>
              <a:t>Use the tool.</a:t>
            </a:r>
          </a:p>
          <a:p>
            <a:pPr lvl="1" eaLnBrk="1" hangingPunct="1"/>
            <a:r>
              <a:rPr lang="en-US" dirty="0">
                <a:latin typeface="Arial" charset="0"/>
              </a:rPr>
              <a:t>Count every defect.</a:t>
            </a:r>
          </a:p>
          <a:p>
            <a:pPr marL="0" indent="0" eaLnBrk="1" hangingPunct="1"/>
            <a:r>
              <a:rPr lang="en-US" dirty="0">
                <a:latin typeface="Arial" charset="0"/>
              </a:rPr>
              <a:t>You will be using your own data to manage your process; gather data that are worthy of your trust.</a:t>
            </a:r>
          </a:p>
        </p:txBody>
      </p:sp>
    </p:spTree>
    <p:extLst>
      <p:ext uri="{BB962C8B-B14F-4D97-AF65-F5344CB8AC3E}">
        <p14:creationId xmlns:p14="http://schemas.microsoft.com/office/powerpoint/2010/main" val="279240995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r>
              <a:rPr lang="en-US">
                <a:latin typeface="Arial" charset="0"/>
              </a:rPr>
              <a:t>Messages to Remember</a:t>
            </a:r>
          </a:p>
        </p:txBody>
      </p:sp>
      <p:sp>
        <p:nvSpPr>
          <p:cNvPr id="43011" name="Rectangle 3"/>
          <p:cNvSpPr>
            <a:spLocks noGrp="1" noChangeArrowheads="1"/>
          </p:cNvSpPr>
          <p:nvPr>
            <p:ph idx="1"/>
          </p:nvPr>
        </p:nvSpPr>
        <p:spPr/>
        <p:txBody>
          <a:bodyPr/>
          <a:lstStyle/>
          <a:p>
            <a:pPr marL="0" indent="0" eaLnBrk="1" hangingPunct="1"/>
            <a:r>
              <a:rPr lang="en-US">
                <a:latin typeface="Arial" charset="0"/>
              </a:rPr>
              <a:t>The PSP0 process</a:t>
            </a:r>
          </a:p>
          <a:p>
            <a:pPr lvl="1" eaLnBrk="1" hangingPunct="1"/>
            <a:r>
              <a:rPr lang="en-US">
                <a:latin typeface="Arial" charset="0"/>
              </a:rPr>
              <a:t>demonstrates the use of a defined process in writing small programs</a:t>
            </a:r>
          </a:p>
          <a:p>
            <a:pPr lvl="1" eaLnBrk="1" hangingPunct="1"/>
            <a:r>
              <a:rPr lang="en-US">
                <a:latin typeface="Arial" charset="0"/>
              </a:rPr>
              <a:t>incorporates basic measurements in the software development process</a:t>
            </a:r>
          </a:p>
          <a:p>
            <a:pPr lvl="1" eaLnBrk="1" hangingPunct="1"/>
            <a:r>
              <a:rPr lang="en-US">
                <a:latin typeface="Arial" charset="0"/>
              </a:rPr>
              <a:t>requires minimal changes to your personal practices</a:t>
            </a:r>
          </a:p>
        </p:txBody>
      </p:sp>
    </p:spTree>
    <p:extLst>
      <p:ext uri="{BB962C8B-B14F-4D97-AF65-F5344CB8AC3E}">
        <p14:creationId xmlns:p14="http://schemas.microsoft.com/office/powerpoint/2010/main" val="28582944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normAutofit/>
          </a:bodyPr>
          <a:lstStyle/>
          <a:p>
            <a:pPr eaLnBrk="1" hangingPunct="1"/>
            <a:r>
              <a:rPr lang="en-US">
                <a:latin typeface="Arial" charset="0"/>
              </a:rPr>
              <a:t>User Interface Facts and Shortcuts</a:t>
            </a:r>
          </a:p>
        </p:txBody>
      </p:sp>
      <p:sp>
        <p:nvSpPr>
          <p:cNvPr id="44045" name="Rectangle 13"/>
          <p:cNvSpPr>
            <a:spLocks noChangeArrowheads="1"/>
          </p:cNvSpPr>
          <p:nvPr/>
        </p:nvSpPr>
        <p:spPr bwMode="auto">
          <a:xfrm>
            <a:off x="388938" y="3303473"/>
            <a:ext cx="4730282" cy="2881054"/>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tIns="91440" bIns="91440"/>
          <a:lstStyle/>
          <a:p>
            <a:pPr algn="l" defTabSz="811213">
              <a:spcBef>
                <a:spcPct val="0"/>
              </a:spcBef>
              <a:spcAft>
                <a:spcPct val="50000"/>
              </a:spcAft>
              <a:buSzPct val="70000"/>
            </a:pPr>
            <a:r>
              <a:rPr lang="en-US" sz="1200" b="1" u="sng" dirty="0">
                <a:latin typeface="Arial"/>
                <a:cs typeface="Arial"/>
              </a:rPr>
              <a:t>UI Facts and Shortcuts</a:t>
            </a:r>
          </a:p>
          <a:p>
            <a:pPr marL="284163" lvl="1" indent="-173038" algn="l" defTabSz="811213">
              <a:spcBef>
                <a:spcPct val="0"/>
              </a:spcBef>
              <a:spcAft>
                <a:spcPct val="50000"/>
              </a:spcAft>
              <a:buSzPct val="90000"/>
              <a:buFont typeface="Times" charset="0"/>
              <a:buChar char="•"/>
            </a:pPr>
            <a:r>
              <a:rPr lang="en-US" sz="1200" dirty="0">
                <a:latin typeface="Arial"/>
                <a:cs typeface="Arial"/>
              </a:rPr>
              <a:t>Move to next field in form…&lt;tab&gt;</a:t>
            </a:r>
          </a:p>
          <a:p>
            <a:pPr marL="284163" lvl="1" indent="-173038" algn="l" defTabSz="811213">
              <a:spcBef>
                <a:spcPct val="0"/>
              </a:spcBef>
              <a:spcAft>
                <a:spcPct val="50000"/>
              </a:spcAft>
              <a:buSzPct val="90000"/>
              <a:buFont typeface="Times" charset="0"/>
              <a:buChar char="•"/>
            </a:pPr>
            <a:r>
              <a:rPr lang="en-US" sz="1200" dirty="0">
                <a:latin typeface="Arial"/>
                <a:cs typeface="Arial"/>
              </a:rPr>
              <a:t>Move to prior field in form… &lt;shift&gt;&lt;tab&gt;</a:t>
            </a:r>
          </a:p>
          <a:p>
            <a:pPr marL="284163" lvl="1" indent="-173038" algn="l" defTabSz="811213">
              <a:spcBef>
                <a:spcPct val="0"/>
              </a:spcBef>
              <a:spcAft>
                <a:spcPct val="50000"/>
              </a:spcAft>
              <a:buSzPct val="90000"/>
              <a:buFont typeface="Times" charset="0"/>
              <a:buChar char="•"/>
            </a:pPr>
            <a:r>
              <a:rPr lang="en-US" sz="1200" dirty="0">
                <a:latin typeface="Arial"/>
                <a:cs typeface="Arial"/>
              </a:rPr>
              <a:t>Move to next </a:t>
            </a:r>
            <a:r>
              <a:rPr lang="en-US" sz="1200" dirty="0" err="1">
                <a:latin typeface="Arial"/>
                <a:cs typeface="Arial"/>
              </a:rPr>
              <a:t>subform</a:t>
            </a:r>
            <a:r>
              <a:rPr lang="en-US" sz="1200" dirty="0">
                <a:latin typeface="Arial"/>
                <a:cs typeface="Arial"/>
              </a:rPr>
              <a:t> within a form… &lt;ctrl&gt;&lt;tab&gt;</a:t>
            </a:r>
          </a:p>
          <a:p>
            <a:pPr marL="284163" lvl="1" indent="-173038" algn="l" defTabSz="811213">
              <a:spcBef>
                <a:spcPct val="0"/>
              </a:spcBef>
              <a:spcAft>
                <a:spcPct val="50000"/>
              </a:spcAft>
              <a:buSzPct val="90000"/>
              <a:buFont typeface="Times" charset="0"/>
              <a:buChar char="•"/>
            </a:pPr>
            <a:r>
              <a:rPr lang="en-US" sz="1200" dirty="0">
                <a:latin typeface="Arial"/>
                <a:cs typeface="Arial"/>
              </a:rPr>
              <a:t>Move to prior </a:t>
            </a:r>
            <a:r>
              <a:rPr lang="en-US" sz="1200" dirty="0" err="1">
                <a:latin typeface="Arial"/>
                <a:cs typeface="Arial"/>
              </a:rPr>
              <a:t>subform</a:t>
            </a:r>
            <a:r>
              <a:rPr lang="en-US" sz="1200" dirty="0">
                <a:latin typeface="Arial"/>
                <a:cs typeface="Arial"/>
              </a:rPr>
              <a:t> within a form… &lt;ctrl&gt;&lt;shift&gt;&lt;tab&gt;</a:t>
            </a:r>
          </a:p>
          <a:p>
            <a:pPr marL="284163" lvl="1" indent="-173038" algn="l" defTabSz="811213">
              <a:spcBef>
                <a:spcPct val="0"/>
              </a:spcBef>
              <a:spcAft>
                <a:spcPct val="50000"/>
              </a:spcAft>
              <a:buSzPct val="90000"/>
              <a:buFont typeface="Times" charset="0"/>
              <a:buChar char="•"/>
            </a:pPr>
            <a:r>
              <a:rPr lang="en-US" sz="1200" dirty="0">
                <a:latin typeface="Arial"/>
                <a:cs typeface="Arial"/>
              </a:rPr>
              <a:t>Delete field contents when selected… &lt;del&gt;</a:t>
            </a:r>
          </a:p>
          <a:p>
            <a:pPr marL="284163" lvl="1" indent="-173038" algn="l" defTabSz="811213">
              <a:spcBef>
                <a:spcPct val="0"/>
              </a:spcBef>
              <a:spcAft>
                <a:spcPct val="50000"/>
              </a:spcAft>
              <a:buSzPct val="90000"/>
              <a:buFont typeface="Times" charset="0"/>
              <a:buChar char="•"/>
            </a:pPr>
            <a:r>
              <a:rPr lang="en-US" sz="1200" dirty="0">
                <a:latin typeface="Arial"/>
                <a:cs typeface="Arial"/>
              </a:rPr>
              <a:t>Undo delete field… &lt;esc&gt;</a:t>
            </a:r>
          </a:p>
          <a:p>
            <a:pPr marL="284163" lvl="1" indent="-173038" algn="l" defTabSz="811213">
              <a:spcBef>
                <a:spcPct val="0"/>
              </a:spcBef>
              <a:spcAft>
                <a:spcPct val="50000"/>
              </a:spcAft>
              <a:buSzPct val="90000"/>
              <a:buFont typeface="Times" charset="0"/>
              <a:buChar char="•"/>
            </a:pPr>
            <a:r>
              <a:rPr lang="en-US" sz="1200" dirty="0">
                <a:latin typeface="Arial"/>
                <a:cs typeface="Arial"/>
              </a:rPr>
              <a:t>Enter current date…&lt;ctrl&gt;;</a:t>
            </a:r>
          </a:p>
          <a:p>
            <a:pPr marL="284163" lvl="1" indent="-173038" algn="l" defTabSz="811213">
              <a:spcBef>
                <a:spcPct val="0"/>
              </a:spcBef>
              <a:spcAft>
                <a:spcPct val="50000"/>
              </a:spcAft>
              <a:buSzPct val="90000"/>
              <a:buFont typeface="Times" charset="0"/>
              <a:buChar char="•"/>
            </a:pPr>
            <a:r>
              <a:rPr lang="en-US" sz="1200" dirty="0">
                <a:latin typeface="Arial"/>
                <a:cs typeface="Arial"/>
              </a:rPr>
              <a:t>Enter current time… &lt;ctrl&gt;:</a:t>
            </a:r>
          </a:p>
          <a:p>
            <a:pPr marL="284163" lvl="1" indent="-173038" algn="l" defTabSz="811213">
              <a:spcBef>
                <a:spcPct val="0"/>
              </a:spcBef>
              <a:spcAft>
                <a:spcPct val="50000"/>
              </a:spcAft>
              <a:buSzPct val="90000"/>
              <a:buFont typeface="Times" charset="0"/>
              <a:buChar char="•"/>
            </a:pPr>
            <a:r>
              <a:rPr lang="en-US" sz="1200" dirty="0">
                <a:latin typeface="Arial"/>
                <a:cs typeface="Arial"/>
              </a:rPr>
              <a:t>Enter copy of field from same field in previous record… &lt;ctrl&gt;</a:t>
            </a:r>
            <a:r>
              <a:rPr lang="ja-JP" altLang="en-US" sz="1200" dirty="0">
                <a:latin typeface="Arial"/>
                <a:cs typeface="Arial"/>
              </a:rPr>
              <a:t>”</a:t>
            </a:r>
            <a:endParaRPr lang="en-US" sz="1200" dirty="0">
              <a:latin typeface="Arial"/>
              <a:cs typeface="Arial"/>
            </a:endParaRPr>
          </a:p>
        </p:txBody>
      </p:sp>
      <p:sp>
        <p:nvSpPr>
          <p:cNvPr id="44046" name="Rectangle 14"/>
          <p:cNvSpPr>
            <a:spLocks noChangeArrowheads="1"/>
          </p:cNvSpPr>
          <p:nvPr/>
        </p:nvSpPr>
        <p:spPr bwMode="auto">
          <a:xfrm>
            <a:off x="5269088" y="3620973"/>
            <a:ext cx="3443111" cy="2396244"/>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tIns="91440" bIns="91440"/>
          <a:lstStyle/>
          <a:p>
            <a:pPr algn="l">
              <a:spcBef>
                <a:spcPct val="0"/>
              </a:spcBef>
              <a:spcAft>
                <a:spcPct val="50000"/>
              </a:spcAft>
              <a:buSzPct val="70000"/>
            </a:pPr>
            <a:r>
              <a:rPr lang="en-US" sz="1200" b="1" u="sng" dirty="0">
                <a:latin typeface="Arial"/>
                <a:cs typeface="Arial"/>
              </a:rPr>
              <a:t>UI Facts and Shortcuts</a:t>
            </a:r>
          </a:p>
          <a:p>
            <a:pPr marL="339725" lvl="1" indent="-166688" algn="l">
              <a:spcBef>
                <a:spcPct val="0"/>
              </a:spcBef>
              <a:spcAft>
                <a:spcPct val="50000"/>
              </a:spcAft>
              <a:buSzPct val="90000"/>
              <a:buFont typeface="Times" charset="0"/>
              <a:buChar char="•"/>
            </a:pPr>
            <a:r>
              <a:rPr lang="en-US" sz="1200" dirty="0">
                <a:latin typeface="Arial"/>
                <a:cs typeface="Arial"/>
              </a:rPr>
              <a:t>Delete record… click record selector and &lt;del&gt; or use provided button</a:t>
            </a:r>
          </a:p>
          <a:p>
            <a:pPr marL="339725" lvl="1" indent="-166688" algn="l">
              <a:spcBef>
                <a:spcPct val="0"/>
              </a:spcBef>
              <a:spcAft>
                <a:spcPct val="50000"/>
              </a:spcAft>
              <a:buSzPct val="90000"/>
              <a:buFont typeface="Times" charset="0"/>
              <a:buChar char="•"/>
            </a:pPr>
            <a:r>
              <a:rPr lang="en-US" sz="1200" dirty="0">
                <a:latin typeface="Arial"/>
                <a:cs typeface="Arial"/>
              </a:rPr>
              <a:t>Selected record… an arrow in the record selector</a:t>
            </a:r>
          </a:p>
          <a:p>
            <a:pPr marL="339725" lvl="1" indent="-166688" algn="l">
              <a:spcBef>
                <a:spcPct val="0"/>
              </a:spcBef>
              <a:spcAft>
                <a:spcPct val="50000"/>
              </a:spcAft>
              <a:buSzPct val="90000"/>
              <a:buFont typeface="Times" charset="0"/>
              <a:buChar char="•"/>
            </a:pPr>
            <a:r>
              <a:rPr lang="en-US" sz="1200" dirty="0">
                <a:latin typeface="Arial"/>
                <a:cs typeface="Arial"/>
              </a:rPr>
              <a:t>Editing record or starting new record… a pencil in the record selector</a:t>
            </a:r>
          </a:p>
          <a:p>
            <a:pPr marL="339725" lvl="1" indent="-166688" algn="l">
              <a:spcBef>
                <a:spcPct val="0"/>
              </a:spcBef>
              <a:spcAft>
                <a:spcPct val="50000"/>
              </a:spcAft>
              <a:buSzPct val="90000"/>
              <a:buFont typeface="Times" charset="0"/>
              <a:buChar char="•"/>
            </a:pPr>
            <a:r>
              <a:rPr lang="en-US" sz="1200" dirty="0">
                <a:latin typeface="Arial"/>
                <a:cs typeface="Arial"/>
              </a:rPr>
              <a:t>Undo edit or new record… hit esc until pencil disappears.</a:t>
            </a:r>
            <a:endParaRPr lang="en-US" sz="1100" dirty="0">
              <a:latin typeface="Arial"/>
              <a:cs typeface="Arial"/>
            </a:endParaRPr>
          </a:p>
        </p:txBody>
      </p:sp>
      <p:grpSp>
        <p:nvGrpSpPr>
          <p:cNvPr id="5" name="Group 4"/>
          <p:cNvGrpSpPr/>
          <p:nvPr/>
        </p:nvGrpSpPr>
        <p:grpSpPr>
          <a:xfrm>
            <a:off x="2533650" y="1123950"/>
            <a:ext cx="4183063" cy="2043113"/>
            <a:chOff x="2533650" y="1365250"/>
            <a:chExt cx="4183063" cy="2043113"/>
          </a:xfrm>
        </p:grpSpPr>
        <p:sp>
          <p:nvSpPr>
            <p:cNvPr id="19" name="Rectangle 4"/>
            <p:cNvSpPr>
              <a:spLocks noChangeArrowheads="1"/>
            </p:cNvSpPr>
            <p:nvPr/>
          </p:nvSpPr>
          <p:spPr bwMode="auto">
            <a:xfrm>
              <a:off x="2533650" y="3201988"/>
              <a:ext cx="1200150" cy="206375"/>
            </a:xfrm>
            <a:prstGeom prst="rect">
              <a:avLst/>
            </a:prstGeom>
            <a:solidFill>
              <a:schemeClr val="accent1"/>
            </a:solidFill>
            <a:ln w="9525">
              <a:noFill/>
              <a:miter lim="800000"/>
              <a:headEnd/>
              <a:tailEnd/>
            </a:ln>
            <a:effectLst>
              <a:prstShdw prst="shdw18" dist="17961" dir="13500000">
                <a:schemeClr val="accent1">
                  <a:gamma/>
                  <a:shade val="60000"/>
                  <a:invGamma/>
                </a:schemeClr>
              </a:prstShdw>
            </a:effectLst>
          </p:spPr>
          <p:txBody>
            <a:bodyPr lIns="0" tIns="0" rIns="0" bIns="0"/>
            <a:lstStyle/>
            <a:p>
              <a:pPr algn="l">
                <a:spcBef>
                  <a:spcPct val="0"/>
                </a:spcBef>
                <a:spcAft>
                  <a:spcPct val="50000"/>
                </a:spcAft>
                <a:buSzPct val="70000"/>
                <a:defRPr/>
              </a:pPr>
              <a:r>
                <a:rPr lang="en-US" sz="1100" b="1">
                  <a:ea typeface="ＭＳ Ｐゴシック" pitchFamily="1" charset="-128"/>
                  <a:cs typeface="+mn-cs"/>
                </a:rPr>
                <a:t>Record selector</a:t>
              </a:r>
            </a:p>
          </p:txBody>
        </p:sp>
        <p:pic>
          <p:nvPicPr>
            <p:cNvPr id="18"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t="7765" r="4198" b="32336"/>
            <a:stretch>
              <a:fillRect/>
            </a:stretch>
          </p:blipFill>
          <p:spPr bwMode="auto">
            <a:xfrm>
              <a:off x="2722563" y="1365250"/>
              <a:ext cx="3994150" cy="1968500"/>
            </a:xfrm>
            <a:prstGeom prst="rect">
              <a:avLst/>
            </a:prstGeom>
            <a:noFill/>
          </p:spPr>
        </p:pic>
        <p:cxnSp>
          <p:nvCxnSpPr>
            <p:cNvPr id="20" name="AutoShape 5"/>
            <p:cNvCxnSpPr>
              <a:cxnSpLocks noChangeShapeType="1"/>
              <a:stCxn id="19" idx="1"/>
              <a:endCxn id="23" idx="1"/>
            </p:cNvCxnSpPr>
            <p:nvPr/>
          </p:nvCxnSpPr>
          <p:spPr bwMode="auto">
            <a:xfrm rot="10800000" flipH="1">
              <a:off x="2533650" y="2411413"/>
              <a:ext cx="336550" cy="893762"/>
            </a:xfrm>
            <a:prstGeom prst="curvedConnector3">
              <a:avLst>
                <a:gd name="adj1" fmla="val -67926"/>
              </a:avLst>
            </a:prstGeom>
            <a:noFill/>
            <a:ln w="9525">
              <a:solidFill>
                <a:schemeClr val="tx1"/>
              </a:solidFill>
              <a:round/>
              <a:headEnd/>
              <a:tailEnd/>
            </a:ln>
            <a:extLst>
              <a:ext uri="{909E8E84-426E-40dd-AFC4-6F175D3DCCD1}">
                <a14:hiddenFill xmlns="" xmlns:a14="http://schemas.microsoft.com/office/drawing/2010/main">
                  <a:noFill/>
                </a14:hiddenFill>
              </a:ext>
            </a:extLst>
          </p:spPr>
        </p:cxnSp>
        <p:sp>
          <p:nvSpPr>
            <p:cNvPr id="21" name="Rectangle 6"/>
            <p:cNvSpPr>
              <a:spLocks noChangeArrowheads="1"/>
            </p:cNvSpPr>
            <p:nvPr/>
          </p:nvSpPr>
          <p:spPr bwMode="auto">
            <a:xfrm>
              <a:off x="4337050" y="3201988"/>
              <a:ext cx="463550" cy="206375"/>
            </a:xfrm>
            <a:prstGeom prst="rect">
              <a:avLst/>
            </a:prstGeom>
            <a:solidFill>
              <a:schemeClr val="accent1"/>
            </a:solidFill>
            <a:ln w="9525">
              <a:noFill/>
              <a:miter lim="800000"/>
              <a:headEnd/>
              <a:tailEnd/>
            </a:ln>
            <a:effectLst>
              <a:prstShdw prst="shdw18" dist="17961" dir="13500000">
                <a:schemeClr val="accent1">
                  <a:gamma/>
                  <a:shade val="60000"/>
                  <a:invGamma/>
                </a:schemeClr>
              </a:prstShdw>
            </a:effectLst>
          </p:spPr>
          <p:txBody>
            <a:bodyPr lIns="0" tIns="0" rIns="0" bIns="0"/>
            <a:lstStyle/>
            <a:p>
              <a:pPr algn="l">
                <a:spcBef>
                  <a:spcPct val="0"/>
                </a:spcBef>
                <a:spcAft>
                  <a:spcPct val="50000"/>
                </a:spcAft>
                <a:buSzPct val="70000"/>
                <a:defRPr/>
              </a:pPr>
              <a:r>
                <a:rPr lang="en-US" sz="1100" b="1">
                  <a:ea typeface="ＭＳ Ｐゴシック" pitchFamily="1" charset="-128"/>
                  <a:cs typeface="+mn-cs"/>
                </a:rPr>
                <a:t>Field</a:t>
              </a:r>
            </a:p>
          </p:txBody>
        </p:sp>
        <p:cxnSp>
          <p:nvCxnSpPr>
            <p:cNvPr id="22" name="AutoShape 7"/>
            <p:cNvCxnSpPr>
              <a:cxnSpLocks noChangeShapeType="1"/>
              <a:stCxn id="21" idx="1"/>
              <a:endCxn id="24" idx="2"/>
            </p:cNvCxnSpPr>
            <p:nvPr/>
          </p:nvCxnSpPr>
          <p:spPr bwMode="auto">
            <a:xfrm rot="10800000">
              <a:off x="3213100" y="2544763"/>
              <a:ext cx="1123950" cy="760412"/>
            </a:xfrm>
            <a:prstGeom prst="curvedConnector2">
              <a:avLst/>
            </a:prstGeom>
            <a:noFill/>
            <a:ln w="9525">
              <a:solidFill>
                <a:schemeClr val="tx1"/>
              </a:solidFill>
              <a:round/>
              <a:headEnd/>
              <a:tailEnd/>
            </a:ln>
            <a:extLst>
              <a:ext uri="{909E8E84-426E-40dd-AFC4-6F175D3DCCD1}">
                <a14:hiddenFill xmlns="" xmlns:a14="http://schemas.microsoft.com/office/drawing/2010/main">
                  <a:noFill/>
                </a14:hiddenFill>
              </a:ext>
            </a:extLst>
          </p:spPr>
        </p:cxnSp>
        <p:sp>
          <p:nvSpPr>
            <p:cNvPr id="23" name="AutoShape 8"/>
            <p:cNvSpPr>
              <a:spLocks noChangeArrowheads="1"/>
            </p:cNvSpPr>
            <p:nvPr/>
          </p:nvSpPr>
          <p:spPr bwMode="auto">
            <a:xfrm>
              <a:off x="2870200" y="2366963"/>
              <a:ext cx="88900" cy="88900"/>
            </a:xfrm>
            <a:prstGeom prst="rightArrow">
              <a:avLst>
                <a:gd name="adj1" fmla="val 50000"/>
                <a:gd name="adj2" fmla="val 25000"/>
              </a:avLst>
            </a:prstGeom>
            <a:solidFill>
              <a:schemeClr val="accent1"/>
            </a:solidFill>
            <a:ln w="9525">
              <a:solidFill>
                <a:schemeClr val="tx1"/>
              </a:solidFill>
              <a:miter lim="800000"/>
              <a:headEnd/>
              <a:tailEnd/>
            </a:ln>
          </p:spPr>
          <p:txBody>
            <a:bodyPr wrap="none" lIns="0" tIns="0" rIns="0" bIns="0" anchor="ctr">
              <a:spAutoFit/>
            </a:bodyPr>
            <a:lstStyle/>
            <a:p>
              <a:endParaRPr lang="en-US"/>
            </a:p>
          </p:txBody>
        </p:sp>
        <p:sp>
          <p:nvSpPr>
            <p:cNvPr id="24" name="AutoShape 9"/>
            <p:cNvSpPr>
              <a:spLocks noChangeArrowheads="1"/>
            </p:cNvSpPr>
            <p:nvPr/>
          </p:nvSpPr>
          <p:spPr bwMode="auto">
            <a:xfrm>
              <a:off x="3168650" y="2455863"/>
              <a:ext cx="88900" cy="88900"/>
            </a:xfrm>
            <a:prstGeom prst="upArrow">
              <a:avLst>
                <a:gd name="adj1" fmla="val 50000"/>
                <a:gd name="adj2" fmla="val 25000"/>
              </a:avLst>
            </a:prstGeom>
            <a:solidFill>
              <a:schemeClr val="accent1"/>
            </a:solidFill>
            <a:ln w="9525">
              <a:solidFill>
                <a:schemeClr val="tx1"/>
              </a:solidFill>
              <a:miter lim="800000"/>
              <a:headEnd/>
              <a:tailEnd/>
            </a:ln>
          </p:spPr>
          <p:txBody>
            <a:bodyPr wrap="none" lIns="0" tIns="0" rIns="0" bIns="0" anchor="ctr">
              <a:spAutoFit/>
            </a:bodyPr>
            <a:lstStyle/>
            <a:p>
              <a:endParaRPr lang="en-US"/>
            </a:p>
          </p:txBody>
        </p:sp>
        <p:sp>
          <p:nvSpPr>
            <p:cNvPr id="25" name="Rectangle 10"/>
            <p:cNvSpPr>
              <a:spLocks noChangeArrowheads="1"/>
            </p:cNvSpPr>
            <p:nvPr/>
          </p:nvSpPr>
          <p:spPr bwMode="auto">
            <a:xfrm>
              <a:off x="5535613" y="3201988"/>
              <a:ext cx="1012825" cy="206375"/>
            </a:xfrm>
            <a:prstGeom prst="rect">
              <a:avLst/>
            </a:prstGeom>
            <a:solidFill>
              <a:schemeClr val="accent1"/>
            </a:solidFill>
            <a:ln w="9525">
              <a:noFill/>
              <a:miter lim="800000"/>
              <a:headEnd/>
              <a:tailEnd/>
            </a:ln>
            <a:effectLst>
              <a:prstShdw prst="shdw18" dist="17961" dir="13500000">
                <a:schemeClr val="accent1">
                  <a:gamma/>
                  <a:shade val="60000"/>
                  <a:invGamma/>
                </a:schemeClr>
              </a:prstShdw>
            </a:effectLst>
          </p:spPr>
          <p:txBody>
            <a:bodyPr lIns="0" tIns="0" rIns="0" bIns="0"/>
            <a:lstStyle/>
            <a:p>
              <a:pPr algn="l">
                <a:spcBef>
                  <a:spcPct val="0"/>
                </a:spcBef>
                <a:spcAft>
                  <a:spcPct val="50000"/>
                </a:spcAft>
                <a:buSzPct val="70000"/>
                <a:defRPr/>
              </a:pPr>
              <a:r>
                <a:rPr lang="en-US" sz="1100" b="1">
                  <a:ea typeface="ＭＳ Ｐゴシック" pitchFamily="1" charset="-128"/>
                  <a:cs typeface="+mn-cs"/>
                </a:rPr>
                <a:t>Open project</a:t>
              </a:r>
            </a:p>
          </p:txBody>
        </p:sp>
        <p:sp>
          <p:nvSpPr>
            <p:cNvPr id="26" name="AutoShape 11"/>
            <p:cNvSpPr>
              <a:spLocks noChangeArrowheads="1"/>
            </p:cNvSpPr>
            <p:nvPr/>
          </p:nvSpPr>
          <p:spPr bwMode="auto">
            <a:xfrm>
              <a:off x="4467225" y="2217738"/>
              <a:ext cx="88900" cy="88900"/>
            </a:xfrm>
            <a:prstGeom prst="upArrow">
              <a:avLst>
                <a:gd name="adj1" fmla="val 50000"/>
                <a:gd name="adj2" fmla="val 25000"/>
              </a:avLst>
            </a:prstGeom>
            <a:solidFill>
              <a:schemeClr val="accent1"/>
            </a:solidFill>
            <a:ln w="9525">
              <a:solidFill>
                <a:schemeClr val="tx1"/>
              </a:solidFill>
              <a:miter lim="800000"/>
              <a:headEnd/>
              <a:tailEnd/>
            </a:ln>
          </p:spPr>
          <p:txBody>
            <a:bodyPr wrap="none" lIns="0" tIns="0" rIns="0" bIns="0" anchor="ctr">
              <a:spAutoFit/>
            </a:bodyPr>
            <a:lstStyle/>
            <a:p>
              <a:endParaRPr lang="en-US"/>
            </a:p>
          </p:txBody>
        </p:sp>
        <p:cxnSp>
          <p:nvCxnSpPr>
            <p:cNvPr id="27" name="AutoShape 12"/>
            <p:cNvCxnSpPr>
              <a:cxnSpLocks noChangeShapeType="1"/>
              <a:stCxn id="25" idx="1"/>
              <a:endCxn id="26" idx="2"/>
            </p:cNvCxnSpPr>
            <p:nvPr/>
          </p:nvCxnSpPr>
          <p:spPr bwMode="auto">
            <a:xfrm rot="10800000">
              <a:off x="4511675" y="2306638"/>
              <a:ext cx="1023938" cy="998537"/>
            </a:xfrm>
            <a:prstGeom prst="curvedConnector2">
              <a:avLst/>
            </a:prstGeom>
            <a:noFill/>
            <a:ln w="9525">
              <a:solidFill>
                <a:schemeClr val="tx1"/>
              </a:solidFill>
              <a:round/>
              <a:headEnd/>
              <a:tailEnd/>
            </a:ln>
            <a:extLst>
              <a:ext uri="{909E8E84-426E-40dd-AFC4-6F175D3DCCD1}">
                <a14:hiddenFill xmlns="" xmlns:a14="http://schemas.microsoft.com/office/drawing/2010/main">
                  <a:noFill/>
                </a14:hiddenFill>
              </a:ext>
            </a:extLst>
          </p:spPr>
        </p:cxnSp>
      </p:grpSp>
    </p:spTree>
    <p:extLst>
      <p:ext uri="{BB962C8B-B14F-4D97-AF65-F5344CB8AC3E}">
        <p14:creationId xmlns:p14="http://schemas.microsoft.com/office/powerpoint/2010/main" val="20715960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descr="SEI_CMU_1Line_2Colo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3200400"/>
            <a:ext cx="8537575" cy="527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Rectangle 1"/>
          <p:cNvSpPr/>
          <p:nvPr/>
        </p:nvSpPr>
        <p:spPr>
          <a:xfrm>
            <a:off x="0" y="0"/>
            <a:ext cx="2397909" cy="252430"/>
          </a:xfrm>
          <a:prstGeom prst="rect">
            <a:avLst/>
          </a:prstGeom>
          <a:solidFill>
            <a:srgbClr val="FF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08380185"/>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a:latin typeface="Arial" charset="0"/>
              </a:rPr>
              <a:t>PSP0 Process Phases</a:t>
            </a:r>
          </a:p>
        </p:txBody>
      </p:sp>
      <p:sp>
        <p:nvSpPr>
          <p:cNvPr id="6147" name="Rectangle 3"/>
          <p:cNvSpPr>
            <a:spLocks noGrp="1" noChangeArrowheads="1"/>
          </p:cNvSpPr>
          <p:nvPr>
            <p:ph idx="1"/>
          </p:nvPr>
        </p:nvSpPr>
        <p:spPr>
          <a:xfrm>
            <a:off x="2095267" y="1081757"/>
            <a:ext cx="6616933" cy="5014243"/>
          </a:xfrm>
        </p:spPr>
        <p:txBody>
          <a:bodyPr>
            <a:normAutofit/>
          </a:bodyPr>
          <a:lstStyle/>
          <a:p>
            <a:pPr marL="0" indent="0" eaLnBrk="1" hangingPunct="1">
              <a:spcBef>
                <a:spcPts val="0"/>
              </a:spcBef>
              <a:spcAft>
                <a:spcPts val="600"/>
              </a:spcAft>
            </a:pPr>
            <a:r>
              <a:rPr lang="en-US" sz="2000" dirty="0">
                <a:latin typeface="Arial" charset="0"/>
              </a:rPr>
              <a:t>PSP0 asks you to plan your work, use your current development methods, gather time and defect data on your work, and prepare a summary report.</a:t>
            </a:r>
          </a:p>
          <a:p>
            <a:pPr lvl="1" eaLnBrk="1" hangingPunct="1">
              <a:spcBef>
                <a:spcPts val="0"/>
              </a:spcBef>
              <a:spcAft>
                <a:spcPts val="600"/>
              </a:spcAft>
            </a:pPr>
            <a:r>
              <a:rPr lang="en-US" sz="2000" dirty="0">
                <a:latin typeface="Arial" charset="0"/>
              </a:rPr>
              <a:t>Planning – produce a plan for developing the program defined by the requirements</a:t>
            </a:r>
          </a:p>
          <a:p>
            <a:pPr lvl="1" eaLnBrk="1" hangingPunct="1">
              <a:spcBef>
                <a:spcPts val="0"/>
              </a:spcBef>
              <a:spcAft>
                <a:spcPts val="600"/>
              </a:spcAft>
            </a:pPr>
            <a:r>
              <a:rPr lang="en-US" sz="2000" dirty="0">
                <a:latin typeface="Arial" charset="0"/>
              </a:rPr>
              <a:t>Design – produce a design specification for the program defined by the requirements</a:t>
            </a:r>
          </a:p>
          <a:p>
            <a:pPr lvl="1" eaLnBrk="1" hangingPunct="1">
              <a:spcBef>
                <a:spcPts val="0"/>
              </a:spcBef>
              <a:spcAft>
                <a:spcPts val="600"/>
              </a:spcAft>
            </a:pPr>
            <a:r>
              <a:rPr lang="en-US" sz="2000" dirty="0">
                <a:latin typeface="Arial" charset="0"/>
              </a:rPr>
              <a:t>Coding – transform the design specification into programming language statements</a:t>
            </a:r>
          </a:p>
          <a:p>
            <a:pPr lvl="1" eaLnBrk="1" hangingPunct="1">
              <a:spcBef>
                <a:spcPts val="0"/>
              </a:spcBef>
              <a:spcAft>
                <a:spcPts val="600"/>
              </a:spcAft>
            </a:pPr>
            <a:r>
              <a:rPr lang="en-US" sz="2000" dirty="0">
                <a:latin typeface="Arial" charset="0"/>
              </a:rPr>
              <a:t>Compile – translate the programming language statements into executable code</a:t>
            </a:r>
          </a:p>
          <a:p>
            <a:pPr lvl="1" eaLnBrk="1" hangingPunct="1">
              <a:spcBef>
                <a:spcPts val="0"/>
              </a:spcBef>
              <a:spcAft>
                <a:spcPts val="600"/>
              </a:spcAft>
            </a:pPr>
            <a:r>
              <a:rPr lang="en-US" sz="2000" dirty="0">
                <a:latin typeface="Arial" charset="0"/>
              </a:rPr>
              <a:t>Test – verify that the executable code satisfies the requirements</a:t>
            </a:r>
          </a:p>
          <a:p>
            <a:pPr lvl="1" eaLnBrk="1" hangingPunct="1">
              <a:spcBef>
                <a:spcPts val="0"/>
              </a:spcBef>
              <a:spcAft>
                <a:spcPts val="600"/>
              </a:spcAft>
            </a:pPr>
            <a:r>
              <a:rPr lang="en-US" sz="2000" dirty="0">
                <a:latin typeface="Arial" charset="0"/>
              </a:rPr>
              <a:t>Postmortem – summarize and analyze the project data</a:t>
            </a:r>
          </a:p>
        </p:txBody>
      </p:sp>
      <p:grpSp>
        <p:nvGrpSpPr>
          <p:cNvPr id="6148" name="Group 40"/>
          <p:cNvGrpSpPr>
            <a:grpSpLocks/>
          </p:cNvGrpSpPr>
          <p:nvPr/>
        </p:nvGrpSpPr>
        <p:grpSpPr bwMode="auto">
          <a:xfrm>
            <a:off x="388938" y="1123950"/>
            <a:ext cx="1516062" cy="4593758"/>
            <a:chOff x="4278" y="1077"/>
            <a:chExt cx="865" cy="2621"/>
          </a:xfrm>
        </p:grpSpPr>
        <p:grpSp>
          <p:nvGrpSpPr>
            <p:cNvPr id="6149" name="Group 41"/>
            <p:cNvGrpSpPr>
              <a:grpSpLocks/>
            </p:cNvGrpSpPr>
            <p:nvPr/>
          </p:nvGrpSpPr>
          <p:grpSpPr bwMode="auto">
            <a:xfrm>
              <a:off x="4424" y="1077"/>
              <a:ext cx="576" cy="288"/>
              <a:chOff x="4424" y="1077"/>
              <a:chExt cx="576" cy="288"/>
            </a:xfrm>
          </p:grpSpPr>
          <p:sp>
            <p:nvSpPr>
              <p:cNvPr id="6176" name="Freeform 42"/>
              <p:cNvSpPr>
                <a:spLocks/>
              </p:cNvSpPr>
              <p:nvPr/>
            </p:nvSpPr>
            <p:spPr bwMode="auto">
              <a:xfrm>
                <a:off x="4424" y="1077"/>
                <a:ext cx="576" cy="288"/>
              </a:xfrm>
              <a:custGeom>
                <a:avLst/>
                <a:gdLst>
                  <a:gd name="T0" fmla="*/ 0 w 2400"/>
                  <a:gd name="T1" fmla="*/ 0 h 1200"/>
                  <a:gd name="T2" fmla="*/ 0 w 2400"/>
                  <a:gd name="T3" fmla="*/ 0 h 1200"/>
                  <a:gd name="T4" fmla="*/ 0 w 2400"/>
                  <a:gd name="T5" fmla="*/ 0 h 1200"/>
                  <a:gd name="T6" fmla="*/ 0 w 2400"/>
                  <a:gd name="T7" fmla="*/ 0 h 1200"/>
                  <a:gd name="T8" fmla="*/ 0 w 2400"/>
                  <a:gd name="T9" fmla="*/ 0 h 1200"/>
                  <a:gd name="T10" fmla="*/ 0 w 2400"/>
                  <a:gd name="T11" fmla="*/ 0 h 1200"/>
                  <a:gd name="T12" fmla="*/ 0 w 2400"/>
                  <a:gd name="T13" fmla="*/ 0 h 1200"/>
                  <a:gd name="T14" fmla="*/ 0 w 2400"/>
                  <a:gd name="T15" fmla="*/ 0 h 1200"/>
                  <a:gd name="T16" fmla="*/ 0 w 2400"/>
                  <a:gd name="T17" fmla="*/ 0 h 12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400"/>
                  <a:gd name="T28" fmla="*/ 0 h 1200"/>
                  <a:gd name="T29" fmla="*/ 2400 w 2400"/>
                  <a:gd name="T30" fmla="*/ 1200 h 12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400" h="1200">
                    <a:moveTo>
                      <a:pt x="200" y="0"/>
                    </a:moveTo>
                    <a:cubicBezTo>
                      <a:pt x="90" y="0"/>
                      <a:pt x="0" y="89"/>
                      <a:pt x="0" y="200"/>
                    </a:cubicBezTo>
                    <a:lnTo>
                      <a:pt x="0" y="1000"/>
                    </a:lnTo>
                    <a:cubicBezTo>
                      <a:pt x="0" y="1110"/>
                      <a:pt x="90" y="1200"/>
                      <a:pt x="200" y="1200"/>
                    </a:cubicBezTo>
                    <a:lnTo>
                      <a:pt x="2200" y="1200"/>
                    </a:lnTo>
                    <a:cubicBezTo>
                      <a:pt x="2311" y="1200"/>
                      <a:pt x="2400" y="1110"/>
                      <a:pt x="2400" y="1000"/>
                    </a:cubicBezTo>
                    <a:lnTo>
                      <a:pt x="2400" y="200"/>
                    </a:lnTo>
                    <a:cubicBezTo>
                      <a:pt x="2400" y="89"/>
                      <a:pt x="2311" y="0"/>
                      <a:pt x="2200" y="0"/>
                    </a:cubicBezTo>
                    <a:lnTo>
                      <a:pt x="200" y="0"/>
                    </a:lnTo>
                    <a:close/>
                  </a:path>
                </a:pathLst>
              </a:custGeom>
              <a:solidFill>
                <a:srgbClr val="39536B"/>
              </a:solidFill>
              <a:ln w="0">
                <a:solidFill>
                  <a:srgbClr val="000000"/>
                </a:solidFill>
                <a:prstDash val="solid"/>
                <a:round/>
                <a:headEnd/>
                <a:tailEnd/>
              </a:ln>
            </p:spPr>
            <p:txBody>
              <a:bodyPr/>
              <a:lstStyle/>
              <a:p>
                <a:endParaRPr lang="en-US"/>
              </a:p>
            </p:txBody>
          </p:sp>
          <p:sp>
            <p:nvSpPr>
              <p:cNvPr id="6177" name="Freeform 43"/>
              <p:cNvSpPr>
                <a:spLocks/>
              </p:cNvSpPr>
              <p:nvPr/>
            </p:nvSpPr>
            <p:spPr bwMode="auto">
              <a:xfrm>
                <a:off x="4424" y="1077"/>
                <a:ext cx="576" cy="288"/>
              </a:xfrm>
              <a:custGeom>
                <a:avLst/>
                <a:gdLst>
                  <a:gd name="T0" fmla="*/ 0 w 2400"/>
                  <a:gd name="T1" fmla="*/ 0 h 1200"/>
                  <a:gd name="T2" fmla="*/ 0 w 2400"/>
                  <a:gd name="T3" fmla="*/ 0 h 1200"/>
                  <a:gd name="T4" fmla="*/ 0 w 2400"/>
                  <a:gd name="T5" fmla="*/ 0 h 1200"/>
                  <a:gd name="T6" fmla="*/ 0 w 2400"/>
                  <a:gd name="T7" fmla="*/ 0 h 1200"/>
                  <a:gd name="T8" fmla="*/ 0 w 2400"/>
                  <a:gd name="T9" fmla="*/ 0 h 1200"/>
                  <a:gd name="T10" fmla="*/ 0 w 2400"/>
                  <a:gd name="T11" fmla="*/ 0 h 1200"/>
                  <a:gd name="T12" fmla="*/ 0 w 2400"/>
                  <a:gd name="T13" fmla="*/ 0 h 1200"/>
                  <a:gd name="T14" fmla="*/ 0 w 2400"/>
                  <a:gd name="T15" fmla="*/ 0 h 1200"/>
                  <a:gd name="T16" fmla="*/ 0 w 2400"/>
                  <a:gd name="T17" fmla="*/ 0 h 12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400"/>
                  <a:gd name="T28" fmla="*/ 0 h 1200"/>
                  <a:gd name="T29" fmla="*/ 2400 w 2400"/>
                  <a:gd name="T30" fmla="*/ 1200 h 12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400" h="1200">
                    <a:moveTo>
                      <a:pt x="200" y="0"/>
                    </a:moveTo>
                    <a:cubicBezTo>
                      <a:pt x="90" y="0"/>
                      <a:pt x="0" y="89"/>
                      <a:pt x="0" y="200"/>
                    </a:cubicBezTo>
                    <a:lnTo>
                      <a:pt x="0" y="1000"/>
                    </a:lnTo>
                    <a:cubicBezTo>
                      <a:pt x="0" y="1110"/>
                      <a:pt x="90" y="1200"/>
                      <a:pt x="200" y="1200"/>
                    </a:cubicBezTo>
                    <a:lnTo>
                      <a:pt x="2200" y="1200"/>
                    </a:lnTo>
                    <a:cubicBezTo>
                      <a:pt x="2311" y="1200"/>
                      <a:pt x="2400" y="1110"/>
                      <a:pt x="2400" y="1000"/>
                    </a:cubicBezTo>
                    <a:lnTo>
                      <a:pt x="2400" y="200"/>
                    </a:lnTo>
                    <a:cubicBezTo>
                      <a:pt x="2400" y="89"/>
                      <a:pt x="2311" y="0"/>
                      <a:pt x="2200" y="0"/>
                    </a:cubicBezTo>
                    <a:lnTo>
                      <a:pt x="200" y="0"/>
                    </a:lnTo>
                    <a:close/>
                  </a:path>
                </a:pathLst>
              </a:custGeom>
              <a:noFill/>
              <a:ln w="25400" cap="rnd">
                <a:solidFill>
                  <a:srgbClr val="EFEDE5"/>
                </a:solidFill>
                <a:prstDash val="solid"/>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grpSp>
        <p:sp>
          <p:nvSpPr>
            <p:cNvPr id="6150" name="Rectangle 44"/>
            <p:cNvSpPr>
              <a:spLocks noChangeArrowheads="1"/>
            </p:cNvSpPr>
            <p:nvPr/>
          </p:nvSpPr>
          <p:spPr bwMode="auto">
            <a:xfrm>
              <a:off x="4577" y="1144"/>
              <a:ext cx="270" cy="1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600" b="1">
                  <a:solidFill>
                    <a:srgbClr val="EFEDE5"/>
                  </a:solidFill>
                </a:rPr>
                <a:t>Plan</a:t>
              </a:r>
              <a:endParaRPr lang="en-US"/>
            </a:p>
          </p:txBody>
        </p:sp>
        <p:grpSp>
          <p:nvGrpSpPr>
            <p:cNvPr id="6151" name="Group 45"/>
            <p:cNvGrpSpPr>
              <a:grpSpLocks/>
            </p:cNvGrpSpPr>
            <p:nvPr/>
          </p:nvGrpSpPr>
          <p:grpSpPr bwMode="auto">
            <a:xfrm>
              <a:off x="4422" y="1543"/>
              <a:ext cx="577" cy="288"/>
              <a:chOff x="4422" y="1543"/>
              <a:chExt cx="577" cy="288"/>
            </a:xfrm>
          </p:grpSpPr>
          <p:sp>
            <p:nvSpPr>
              <p:cNvPr id="6174" name="Freeform 46"/>
              <p:cNvSpPr>
                <a:spLocks/>
              </p:cNvSpPr>
              <p:nvPr/>
            </p:nvSpPr>
            <p:spPr bwMode="auto">
              <a:xfrm>
                <a:off x="4422" y="1543"/>
                <a:ext cx="577" cy="288"/>
              </a:xfrm>
              <a:custGeom>
                <a:avLst/>
                <a:gdLst>
                  <a:gd name="T0" fmla="*/ 0 w 2400"/>
                  <a:gd name="T1" fmla="*/ 0 h 1200"/>
                  <a:gd name="T2" fmla="*/ 0 w 2400"/>
                  <a:gd name="T3" fmla="*/ 0 h 1200"/>
                  <a:gd name="T4" fmla="*/ 0 w 2400"/>
                  <a:gd name="T5" fmla="*/ 0 h 1200"/>
                  <a:gd name="T6" fmla="*/ 0 w 2400"/>
                  <a:gd name="T7" fmla="*/ 0 h 1200"/>
                  <a:gd name="T8" fmla="*/ 0 w 2400"/>
                  <a:gd name="T9" fmla="*/ 0 h 1200"/>
                  <a:gd name="T10" fmla="*/ 0 w 2400"/>
                  <a:gd name="T11" fmla="*/ 0 h 1200"/>
                  <a:gd name="T12" fmla="*/ 0 w 2400"/>
                  <a:gd name="T13" fmla="*/ 0 h 1200"/>
                  <a:gd name="T14" fmla="*/ 0 w 2400"/>
                  <a:gd name="T15" fmla="*/ 0 h 1200"/>
                  <a:gd name="T16" fmla="*/ 0 w 2400"/>
                  <a:gd name="T17" fmla="*/ 0 h 12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400"/>
                  <a:gd name="T28" fmla="*/ 0 h 1200"/>
                  <a:gd name="T29" fmla="*/ 2400 w 2400"/>
                  <a:gd name="T30" fmla="*/ 1200 h 12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400" h="1200">
                    <a:moveTo>
                      <a:pt x="200" y="0"/>
                    </a:moveTo>
                    <a:cubicBezTo>
                      <a:pt x="90" y="0"/>
                      <a:pt x="0" y="90"/>
                      <a:pt x="0" y="200"/>
                    </a:cubicBezTo>
                    <a:lnTo>
                      <a:pt x="0" y="1000"/>
                    </a:lnTo>
                    <a:cubicBezTo>
                      <a:pt x="0" y="1111"/>
                      <a:pt x="90" y="1200"/>
                      <a:pt x="200" y="1200"/>
                    </a:cubicBezTo>
                    <a:lnTo>
                      <a:pt x="2200" y="1200"/>
                    </a:lnTo>
                    <a:cubicBezTo>
                      <a:pt x="2311" y="1200"/>
                      <a:pt x="2400" y="1111"/>
                      <a:pt x="2400" y="1000"/>
                    </a:cubicBezTo>
                    <a:lnTo>
                      <a:pt x="2400" y="200"/>
                    </a:lnTo>
                    <a:cubicBezTo>
                      <a:pt x="2400" y="90"/>
                      <a:pt x="2311" y="0"/>
                      <a:pt x="2200" y="0"/>
                    </a:cubicBezTo>
                    <a:lnTo>
                      <a:pt x="200" y="0"/>
                    </a:lnTo>
                    <a:close/>
                  </a:path>
                </a:pathLst>
              </a:custGeom>
              <a:solidFill>
                <a:srgbClr val="39536B"/>
              </a:solidFill>
              <a:ln w="0">
                <a:solidFill>
                  <a:srgbClr val="000000"/>
                </a:solidFill>
                <a:prstDash val="solid"/>
                <a:round/>
                <a:headEnd/>
                <a:tailEnd/>
              </a:ln>
            </p:spPr>
            <p:txBody>
              <a:bodyPr/>
              <a:lstStyle/>
              <a:p>
                <a:endParaRPr lang="en-US"/>
              </a:p>
            </p:txBody>
          </p:sp>
          <p:sp>
            <p:nvSpPr>
              <p:cNvPr id="6175" name="Freeform 47"/>
              <p:cNvSpPr>
                <a:spLocks/>
              </p:cNvSpPr>
              <p:nvPr/>
            </p:nvSpPr>
            <p:spPr bwMode="auto">
              <a:xfrm>
                <a:off x="4422" y="1543"/>
                <a:ext cx="577" cy="288"/>
              </a:xfrm>
              <a:custGeom>
                <a:avLst/>
                <a:gdLst>
                  <a:gd name="T0" fmla="*/ 0 w 2400"/>
                  <a:gd name="T1" fmla="*/ 0 h 1200"/>
                  <a:gd name="T2" fmla="*/ 0 w 2400"/>
                  <a:gd name="T3" fmla="*/ 0 h 1200"/>
                  <a:gd name="T4" fmla="*/ 0 w 2400"/>
                  <a:gd name="T5" fmla="*/ 0 h 1200"/>
                  <a:gd name="T6" fmla="*/ 0 w 2400"/>
                  <a:gd name="T7" fmla="*/ 0 h 1200"/>
                  <a:gd name="T8" fmla="*/ 0 w 2400"/>
                  <a:gd name="T9" fmla="*/ 0 h 1200"/>
                  <a:gd name="T10" fmla="*/ 0 w 2400"/>
                  <a:gd name="T11" fmla="*/ 0 h 1200"/>
                  <a:gd name="T12" fmla="*/ 0 w 2400"/>
                  <a:gd name="T13" fmla="*/ 0 h 1200"/>
                  <a:gd name="T14" fmla="*/ 0 w 2400"/>
                  <a:gd name="T15" fmla="*/ 0 h 1200"/>
                  <a:gd name="T16" fmla="*/ 0 w 2400"/>
                  <a:gd name="T17" fmla="*/ 0 h 12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400"/>
                  <a:gd name="T28" fmla="*/ 0 h 1200"/>
                  <a:gd name="T29" fmla="*/ 2400 w 2400"/>
                  <a:gd name="T30" fmla="*/ 1200 h 12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400" h="1200">
                    <a:moveTo>
                      <a:pt x="200" y="0"/>
                    </a:moveTo>
                    <a:cubicBezTo>
                      <a:pt x="90" y="0"/>
                      <a:pt x="0" y="90"/>
                      <a:pt x="0" y="200"/>
                    </a:cubicBezTo>
                    <a:lnTo>
                      <a:pt x="0" y="1000"/>
                    </a:lnTo>
                    <a:cubicBezTo>
                      <a:pt x="0" y="1111"/>
                      <a:pt x="90" y="1200"/>
                      <a:pt x="200" y="1200"/>
                    </a:cubicBezTo>
                    <a:lnTo>
                      <a:pt x="2200" y="1200"/>
                    </a:lnTo>
                    <a:cubicBezTo>
                      <a:pt x="2311" y="1200"/>
                      <a:pt x="2400" y="1111"/>
                      <a:pt x="2400" y="1000"/>
                    </a:cubicBezTo>
                    <a:lnTo>
                      <a:pt x="2400" y="200"/>
                    </a:lnTo>
                    <a:cubicBezTo>
                      <a:pt x="2400" y="90"/>
                      <a:pt x="2311" y="0"/>
                      <a:pt x="2200" y="0"/>
                    </a:cubicBezTo>
                    <a:lnTo>
                      <a:pt x="200" y="0"/>
                    </a:lnTo>
                    <a:close/>
                  </a:path>
                </a:pathLst>
              </a:custGeom>
              <a:noFill/>
              <a:ln w="25400" cap="rnd">
                <a:solidFill>
                  <a:srgbClr val="EFEDE5"/>
                </a:solidFill>
                <a:prstDash val="solid"/>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grpSp>
        <p:sp>
          <p:nvSpPr>
            <p:cNvPr id="6152" name="Rectangle 48"/>
            <p:cNvSpPr>
              <a:spLocks noChangeArrowheads="1"/>
            </p:cNvSpPr>
            <p:nvPr/>
          </p:nvSpPr>
          <p:spPr bwMode="auto">
            <a:xfrm>
              <a:off x="4498" y="1611"/>
              <a:ext cx="426" cy="1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600" b="1">
                  <a:solidFill>
                    <a:srgbClr val="EFEDE5"/>
                  </a:solidFill>
                </a:rPr>
                <a:t>Design</a:t>
              </a:r>
              <a:endParaRPr lang="en-US"/>
            </a:p>
          </p:txBody>
        </p:sp>
        <p:grpSp>
          <p:nvGrpSpPr>
            <p:cNvPr id="6153" name="Group 49"/>
            <p:cNvGrpSpPr>
              <a:grpSpLocks/>
            </p:cNvGrpSpPr>
            <p:nvPr/>
          </p:nvGrpSpPr>
          <p:grpSpPr bwMode="auto">
            <a:xfrm>
              <a:off x="4422" y="2010"/>
              <a:ext cx="577" cy="288"/>
              <a:chOff x="4422" y="2010"/>
              <a:chExt cx="577" cy="288"/>
            </a:xfrm>
          </p:grpSpPr>
          <p:sp>
            <p:nvSpPr>
              <p:cNvPr id="6172" name="Freeform 50"/>
              <p:cNvSpPr>
                <a:spLocks/>
              </p:cNvSpPr>
              <p:nvPr/>
            </p:nvSpPr>
            <p:spPr bwMode="auto">
              <a:xfrm>
                <a:off x="4422" y="2010"/>
                <a:ext cx="577" cy="288"/>
              </a:xfrm>
              <a:custGeom>
                <a:avLst/>
                <a:gdLst>
                  <a:gd name="T0" fmla="*/ 0 w 2400"/>
                  <a:gd name="T1" fmla="*/ 0 h 1200"/>
                  <a:gd name="T2" fmla="*/ 0 w 2400"/>
                  <a:gd name="T3" fmla="*/ 0 h 1200"/>
                  <a:gd name="T4" fmla="*/ 0 w 2400"/>
                  <a:gd name="T5" fmla="*/ 0 h 1200"/>
                  <a:gd name="T6" fmla="*/ 0 w 2400"/>
                  <a:gd name="T7" fmla="*/ 0 h 1200"/>
                  <a:gd name="T8" fmla="*/ 0 w 2400"/>
                  <a:gd name="T9" fmla="*/ 0 h 1200"/>
                  <a:gd name="T10" fmla="*/ 0 w 2400"/>
                  <a:gd name="T11" fmla="*/ 0 h 1200"/>
                  <a:gd name="T12" fmla="*/ 0 w 2400"/>
                  <a:gd name="T13" fmla="*/ 0 h 1200"/>
                  <a:gd name="T14" fmla="*/ 0 w 2400"/>
                  <a:gd name="T15" fmla="*/ 0 h 1200"/>
                  <a:gd name="T16" fmla="*/ 0 w 2400"/>
                  <a:gd name="T17" fmla="*/ 0 h 12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400"/>
                  <a:gd name="T28" fmla="*/ 0 h 1200"/>
                  <a:gd name="T29" fmla="*/ 2400 w 2400"/>
                  <a:gd name="T30" fmla="*/ 1200 h 12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400" h="1200">
                    <a:moveTo>
                      <a:pt x="200" y="0"/>
                    </a:moveTo>
                    <a:cubicBezTo>
                      <a:pt x="90" y="0"/>
                      <a:pt x="0" y="90"/>
                      <a:pt x="0" y="200"/>
                    </a:cubicBezTo>
                    <a:lnTo>
                      <a:pt x="0" y="1000"/>
                    </a:lnTo>
                    <a:cubicBezTo>
                      <a:pt x="0" y="1111"/>
                      <a:pt x="90" y="1200"/>
                      <a:pt x="200" y="1200"/>
                    </a:cubicBezTo>
                    <a:lnTo>
                      <a:pt x="2200" y="1200"/>
                    </a:lnTo>
                    <a:cubicBezTo>
                      <a:pt x="2311" y="1200"/>
                      <a:pt x="2400" y="1111"/>
                      <a:pt x="2400" y="1000"/>
                    </a:cubicBezTo>
                    <a:lnTo>
                      <a:pt x="2400" y="200"/>
                    </a:lnTo>
                    <a:cubicBezTo>
                      <a:pt x="2400" y="90"/>
                      <a:pt x="2311" y="0"/>
                      <a:pt x="2200" y="0"/>
                    </a:cubicBezTo>
                    <a:lnTo>
                      <a:pt x="200" y="0"/>
                    </a:lnTo>
                    <a:close/>
                  </a:path>
                </a:pathLst>
              </a:custGeom>
              <a:solidFill>
                <a:srgbClr val="39536B"/>
              </a:solidFill>
              <a:ln w="0">
                <a:solidFill>
                  <a:srgbClr val="000000"/>
                </a:solidFill>
                <a:prstDash val="solid"/>
                <a:round/>
                <a:headEnd/>
                <a:tailEnd/>
              </a:ln>
            </p:spPr>
            <p:txBody>
              <a:bodyPr/>
              <a:lstStyle/>
              <a:p>
                <a:endParaRPr lang="en-US"/>
              </a:p>
            </p:txBody>
          </p:sp>
          <p:sp>
            <p:nvSpPr>
              <p:cNvPr id="6173" name="Freeform 51"/>
              <p:cNvSpPr>
                <a:spLocks/>
              </p:cNvSpPr>
              <p:nvPr/>
            </p:nvSpPr>
            <p:spPr bwMode="auto">
              <a:xfrm>
                <a:off x="4422" y="2010"/>
                <a:ext cx="577" cy="288"/>
              </a:xfrm>
              <a:custGeom>
                <a:avLst/>
                <a:gdLst>
                  <a:gd name="T0" fmla="*/ 0 w 2400"/>
                  <a:gd name="T1" fmla="*/ 0 h 1200"/>
                  <a:gd name="T2" fmla="*/ 0 w 2400"/>
                  <a:gd name="T3" fmla="*/ 0 h 1200"/>
                  <a:gd name="T4" fmla="*/ 0 w 2400"/>
                  <a:gd name="T5" fmla="*/ 0 h 1200"/>
                  <a:gd name="T6" fmla="*/ 0 w 2400"/>
                  <a:gd name="T7" fmla="*/ 0 h 1200"/>
                  <a:gd name="T8" fmla="*/ 0 w 2400"/>
                  <a:gd name="T9" fmla="*/ 0 h 1200"/>
                  <a:gd name="T10" fmla="*/ 0 w 2400"/>
                  <a:gd name="T11" fmla="*/ 0 h 1200"/>
                  <a:gd name="T12" fmla="*/ 0 w 2400"/>
                  <a:gd name="T13" fmla="*/ 0 h 1200"/>
                  <a:gd name="T14" fmla="*/ 0 w 2400"/>
                  <a:gd name="T15" fmla="*/ 0 h 1200"/>
                  <a:gd name="T16" fmla="*/ 0 w 2400"/>
                  <a:gd name="T17" fmla="*/ 0 h 12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400"/>
                  <a:gd name="T28" fmla="*/ 0 h 1200"/>
                  <a:gd name="T29" fmla="*/ 2400 w 2400"/>
                  <a:gd name="T30" fmla="*/ 1200 h 12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400" h="1200">
                    <a:moveTo>
                      <a:pt x="200" y="0"/>
                    </a:moveTo>
                    <a:cubicBezTo>
                      <a:pt x="90" y="0"/>
                      <a:pt x="0" y="90"/>
                      <a:pt x="0" y="200"/>
                    </a:cubicBezTo>
                    <a:lnTo>
                      <a:pt x="0" y="1000"/>
                    </a:lnTo>
                    <a:cubicBezTo>
                      <a:pt x="0" y="1111"/>
                      <a:pt x="90" y="1200"/>
                      <a:pt x="200" y="1200"/>
                    </a:cubicBezTo>
                    <a:lnTo>
                      <a:pt x="2200" y="1200"/>
                    </a:lnTo>
                    <a:cubicBezTo>
                      <a:pt x="2311" y="1200"/>
                      <a:pt x="2400" y="1111"/>
                      <a:pt x="2400" y="1000"/>
                    </a:cubicBezTo>
                    <a:lnTo>
                      <a:pt x="2400" y="200"/>
                    </a:lnTo>
                    <a:cubicBezTo>
                      <a:pt x="2400" y="90"/>
                      <a:pt x="2311" y="0"/>
                      <a:pt x="2200" y="0"/>
                    </a:cubicBezTo>
                    <a:lnTo>
                      <a:pt x="200" y="0"/>
                    </a:lnTo>
                    <a:close/>
                  </a:path>
                </a:pathLst>
              </a:custGeom>
              <a:noFill/>
              <a:ln w="25400" cap="rnd">
                <a:solidFill>
                  <a:srgbClr val="EFEDE5"/>
                </a:solidFill>
                <a:prstDash val="solid"/>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grpSp>
        <p:sp>
          <p:nvSpPr>
            <p:cNvPr id="6154" name="Rectangle 52"/>
            <p:cNvSpPr>
              <a:spLocks noChangeArrowheads="1"/>
            </p:cNvSpPr>
            <p:nvPr/>
          </p:nvSpPr>
          <p:spPr bwMode="auto">
            <a:xfrm>
              <a:off x="4551" y="2077"/>
              <a:ext cx="319" cy="1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600" b="1">
                  <a:solidFill>
                    <a:srgbClr val="EFEDE5"/>
                  </a:solidFill>
                </a:rPr>
                <a:t>Code</a:t>
              </a:r>
              <a:endParaRPr lang="en-US"/>
            </a:p>
          </p:txBody>
        </p:sp>
        <p:grpSp>
          <p:nvGrpSpPr>
            <p:cNvPr id="6155" name="Group 53"/>
            <p:cNvGrpSpPr>
              <a:grpSpLocks/>
            </p:cNvGrpSpPr>
            <p:nvPr/>
          </p:nvGrpSpPr>
          <p:grpSpPr bwMode="auto">
            <a:xfrm>
              <a:off x="4422" y="2476"/>
              <a:ext cx="577" cy="288"/>
              <a:chOff x="4422" y="2476"/>
              <a:chExt cx="577" cy="288"/>
            </a:xfrm>
          </p:grpSpPr>
          <p:sp>
            <p:nvSpPr>
              <p:cNvPr id="6170" name="Freeform 54"/>
              <p:cNvSpPr>
                <a:spLocks/>
              </p:cNvSpPr>
              <p:nvPr/>
            </p:nvSpPr>
            <p:spPr bwMode="auto">
              <a:xfrm>
                <a:off x="4422" y="2476"/>
                <a:ext cx="577" cy="288"/>
              </a:xfrm>
              <a:custGeom>
                <a:avLst/>
                <a:gdLst>
                  <a:gd name="T0" fmla="*/ 0 w 2400"/>
                  <a:gd name="T1" fmla="*/ 0 h 1200"/>
                  <a:gd name="T2" fmla="*/ 0 w 2400"/>
                  <a:gd name="T3" fmla="*/ 0 h 1200"/>
                  <a:gd name="T4" fmla="*/ 0 w 2400"/>
                  <a:gd name="T5" fmla="*/ 0 h 1200"/>
                  <a:gd name="T6" fmla="*/ 0 w 2400"/>
                  <a:gd name="T7" fmla="*/ 0 h 1200"/>
                  <a:gd name="T8" fmla="*/ 0 w 2400"/>
                  <a:gd name="T9" fmla="*/ 0 h 1200"/>
                  <a:gd name="T10" fmla="*/ 0 w 2400"/>
                  <a:gd name="T11" fmla="*/ 0 h 1200"/>
                  <a:gd name="T12" fmla="*/ 0 w 2400"/>
                  <a:gd name="T13" fmla="*/ 0 h 1200"/>
                  <a:gd name="T14" fmla="*/ 0 w 2400"/>
                  <a:gd name="T15" fmla="*/ 0 h 1200"/>
                  <a:gd name="T16" fmla="*/ 0 w 2400"/>
                  <a:gd name="T17" fmla="*/ 0 h 12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400"/>
                  <a:gd name="T28" fmla="*/ 0 h 1200"/>
                  <a:gd name="T29" fmla="*/ 2400 w 2400"/>
                  <a:gd name="T30" fmla="*/ 1200 h 12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400" h="1200">
                    <a:moveTo>
                      <a:pt x="200" y="0"/>
                    </a:moveTo>
                    <a:cubicBezTo>
                      <a:pt x="90" y="0"/>
                      <a:pt x="0" y="89"/>
                      <a:pt x="0" y="200"/>
                    </a:cubicBezTo>
                    <a:lnTo>
                      <a:pt x="0" y="1000"/>
                    </a:lnTo>
                    <a:cubicBezTo>
                      <a:pt x="0" y="1110"/>
                      <a:pt x="90" y="1200"/>
                      <a:pt x="200" y="1200"/>
                    </a:cubicBezTo>
                    <a:lnTo>
                      <a:pt x="2200" y="1200"/>
                    </a:lnTo>
                    <a:cubicBezTo>
                      <a:pt x="2311" y="1200"/>
                      <a:pt x="2400" y="1110"/>
                      <a:pt x="2400" y="1000"/>
                    </a:cubicBezTo>
                    <a:lnTo>
                      <a:pt x="2400" y="200"/>
                    </a:lnTo>
                    <a:cubicBezTo>
                      <a:pt x="2400" y="89"/>
                      <a:pt x="2311" y="0"/>
                      <a:pt x="2200" y="0"/>
                    </a:cubicBezTo>
                    <a:lnTo>
                      <a:pt x="200" y="0"/>
                    </a:lnTo>
                    <a:close/>
                  </a:path>
                </a:pathLst>
              </a:custGeom>
              <a:solidFill>
                <a:srgbClr val="39536B"/>
              </a:solidFill>
              <a:ln w="0">
                <a:solidFill>
                  <a:srgbClr val="000000"/>
                </a:solidFill>
                <a:prstDash val="solid"/>
                <a:round/>
                <a:headEnd/>
                <a:tailEnd/>
              </a:ln>
            </p:spPr>
            <p:txBody>
              <a:bodyPr/>
              <a:lstStyle/>
              <a:p>
                <a:endParaRPr lang="en-US"/>
              </a:p>
            </p:txBody>
          </p:sp>
          <p:sp>
            <p:nvSpPr>
              <p:cNvPr id="6171" name="Freeform 55"/>
              <p:cNvSpPr>
                <a:spLocks/>
              </p:cNvSpPr>
              <p:nvPr/>
            </p:nvSpPr>
            <p:spPr bwMode="auto">
              <a:xfrm>
                <a:off x="4422" y="2476"/>
                <a:ext cx="577" cy="288"/>
              </a:xfrm>
              <a:custGeom>
                <a:avLst/>
                <a:gdLst>
                  <a:gd name="T0" fmla="*/ 0 w 2400"/>
                  <a:gd name="T1" fmla="*/ 0 h 1200"/>
                  <a:gd name="T2" fmla="*/ 0 w 2400"/>
                  <a:gd name="T3" fmla="*/ 0 h 1200"/>
                  <a:gd name="T4" fmla="*/ 0 w 2400"/>
                  <a:gd name="T5" fmla="*/ 0 h 1200"/>
                  <a:gd name="T6" fmla="*/ 0 w 2400"/>
                  <a:gd name="T7" fmla="*/ 0 h 1200"/>
                  <a:gd name="T8" fmla="*/ 0 w 2400"/>
                  <a:gd name="T9" fmla="*/ 0 h 1200"/>
                  <a:gd name="T10" fmla="*/ 0 w 2400"/>
                  <a:gd name="T11" fmla="*/ 0 h 1200"/>
                  <a:gd name="T12" fmla="*/ 0 w 2400"/>
                  <a:gd name="T13" fmla="*/ 0 h 1200"/>
                  <a:gd name="T14" fmla="*/ 0 w 2400"/>
                  <a:gd name="T15" fmla="*/ 0 h 1200"/>
                  <a:gd name="T16" fmla="*/ 0 w 2400"/>
                  <a:gd name="T17" fmla="*/ 0 h 12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400"/>
                  <a:gd name="T28" fmla="*/ 0 h 1200"/>
                  <a:gd name="T29" fmla="*/ 2400 w 2400"/>
                  <a:gd name="T30" fmla="*/ 1200 h 12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400" h="1200">
                    <a:moveTo>
                      <a:pt x="200" y="0"/>
                    </a:moveTo>
                    <a:cubicBezTo>
                      <a:pt x="90" y="0"/>
                      <a:pt x="0" y="89"/>
                      <a:pt x="0" y="200"/>
                    </a:cubicBezTo>
                    <a:lnTo>
                      <a:pt x="0" y="1000"/>
                    </a:lnTo>
                    <a:cubicBezTo>
                      <a:pt x="0" y="1110"/>
                      <a:pt x="90" y="1200"/>
                      <a:pt x="200" y="1200"/>
                    </a:cubicBezTo>
                    <a:lnTo>
                      <a:pt x="2200" y="1200"/>
                    </a:lnTo>
                    <a:cubicBezTo>
                      <a:pt x="2311" y="1200"/>
                      <a:pt x="2400" y="1110"/>
                      <a:pt x="2400" y="1000"/>
                    </a:cubicBezTo>
                    <a:lnTo>
                      <a:pt x="2400" y="200"/>
                    </a:lnTo>
                    <a:cubicBezTo>
                      <a:pt x="2400" y="89"/>
                      <a:pt x="2311" y="0"/>
                      <a:pt x="2200" y="0"/>
                    </a:cubicBezTo>
                    <a:lnTo>
                      <a:pt x="200" y="0"/>
                    </a:lnTo>
                    <a:close/>
                  </a:path>
                </a:pathLst>
              </a:custGeom>
              <a:noFill/>
              <a:ln w="25400" cap="rnd">
                <a:solidFill>
                  <a:srgbClr val="EFEDE5"/>
                </a:solidFill>
                <a:prstDash val="solid"/>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grpSp>
        <p:sp>
          <p:nvSpPr>
            <p:cNvPr id="6156" name="Rectangle 56"/>
            <p:cNvSpPr>
              <a:spLocks noChangeArrowheads="1"/>
            </p:cNvSpPr>
            <p:nvPr/>
          </p:nvSpPr>
          <p:spPr bwMode="auto">
            <a:xfrm>
              <a:off x="4458" y="2543"/>
              <a:ext cx="505" cy="1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600" b="1">
                  <a:solidFill>
                    <a:srgbClr val="EFEDE5"/>
                  </a:solidFill>
                </a:rPr>
                <a:t>Compile</a:t>
              </a:r>
              <a:endParaRPr lang="en-US"/>
            </a:p>
          </p:txBody>
        </p:sp>
        <p:grpSp>
          <p:nvGrpSpPr>
            <p:cNvPr id="6157" name="Group 57"/>
            <p:cNvGrpSpPr>
              <a:grpSpLocks/>
            </p:cNvGrpSpPr>
            <p:nvPr/>
          </p:nvGrpSpPr>
          <p:grpSpPr bwMode="auto">
            <a:xfrm>
              <a:off x="4422" y="2943"/>
              <a:ext cx="577" cy="288"/>
              <a:chOff x="4422" y="2943"/>
              <a:chExt cx="577" cy="288"/>
            </a:xfrm>
          </p:grpSpPr>
          <p:sp>
            <p:nvSpPr>
              <p:cNvPr id="6168" name="Freeform 58"/>
              <p:cNvSpPr>
                <a:spLocks/>
              </p:cNvSpPr>
              <p:nvPr/>
            </p:nvSpPr>
            <p:spPr bwMode="auto">
              <a:xfrm>
                <a:off x="4422" y="2943"/>
                <a:ext cx="577" cy="288"/>
              </a:xfrm>
              <a:custGeom>
                <a:avLst/>
                <a:gdLst>
                  <a:gd name="T0" fmla="*/ 0 w 2400"/>
                  <a:gd name="T1" fmla="*/ 0 h 1200"/>
                  <a:gd name="T2" fmla="*/ 0 w 2400"/>
                  <a:gd name="T3" fmla="*/ 0 h 1200"/>
                  <a:gd name="T4" fmla="*/ 0 w 2400"/>
                  <a:gd name="T5" fmla="*/ 0 h 1200"/>
                  <a:gd name="T6" fmla="*/ 0 w 2400"/>
                  <a:gd name="T7" fmla="*/ 0 h 1200"/>
                  <a:gd name="T8" fmla="*/ 0 w 2400"/>
                  <a:gd name="T9" fmla="*/ 0 h 1200"/>
                  <a:gd name="T10" fmla="*/ 0 w 2400"/>
                  <a:gd name="T11" fmla="*/ 0 h 1200"/>
                  <a:gd name="T12" fmla="*/ 0 w 2400"/>
                  <a:gd name="T13" fmla="*/ 0 h 1200"/>
                  <a:gd name="T14" fmla="*/ 0 w 2400"/>
                  <a:gd name="T15" fmla="*/ 0 h 1200"/>
                  <a:gd name="T16" fmla="*/ 0 w 2400"/>
                  <a:gd name="T17" fmla="*/ 0 h 12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400"/>
                  <a:gd name="T28" fmla="*/ 0 h 1200"/>
                  <a:gd name="T29" fmla="*/ 2400 w 2400"/>
                  <a:gd name="T30" fmla="*/ 1200 h 12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400" h="1200">
                    <a:moveTo>
                      <a:pt x="200" y="0"/>
                    </a:moveTo>
                    <a:cubicBezTo>
                      <a:pt x="90" y="0"/>
                      <a:pt x="0" y="89"/>
                      <a:pt x="0" y="200"/>
                    </a:cubicBezTo>
                    <a:lnTo>
                      <a:pt x="0" y="1000"/>
                    </a:lnTo>
                    <a:cubicBezTo>
                      <a:pt x="0" y="1110"/>
                      <a:pt x="90" y="1200"/>
                      <a:pt x="200" y="1200"/>
                    </a:cubicBezTo>
                    <a:lnTo>
                      <a:pt x="2200" y="1200"/>
                    </a:lnTo>
                    <a:cubicBezTo>
                      <a:pt x="2311" y="1200"/>
                      <a:pt x="2400" y="1110"/>
                      <a:pt x="2400" y="1000"/>
                    </a:cubicBezTo>
                    <a:lnTo>
                      <a:pt x="2400" y="200"/>
                    </a:lnTo>
                    <a:cubicBezTo>
                      <a:pt x="2400" y="89"/>
                      <a:pt x="2311" y="0"/>
                      <a:pt x="2200" y="0"/>
                    </a:cubicBezTo>
                    <a:lnTo>
                      <a:pt x="200" y="0"/>
                    </a:lnTo>
                    <a:close/>
                  </a:path>
                </a:pathLst>
              </a:custGeom>
              <a:solidFill>
                <a:srgbClr val="39536B"/>
              </a:solidFill>
              <a:ln w="0">
                <a:solidFill>
                  <a:srgbClr val="000000"/>
                </a:solidFill>
                <a:prstDash val="solid"/>
                <a:round/>
                <a:headEnd/>
                <a:tailEnd/>
              </a:ln>
            </p:spPr>
            <p:txBody>
              <a:bodyPr/>
              <a:lstStyle/>
              <a:p>
                <a:endParaRPr lang="en-US"/>
              </a:p>
            </p:txBody>
          </p:sp>
          <p:sp>
            <p:nvSpPr>
              <p:cNvPr id="6169" name="Freeform 59"/>
              <p:cNvSpPr>
                <a:spLocks/>
              </p:cNvSpPr>
              <p:nvPr/>
            </p:nvSpPr>
            <p:spPr bwMode="auto">
              <a:xfrm>
                <a:off x="4422" y="2943"/>
                <a:ext cx="577" cy="288"/>
              </a:xfrm>
              <a:custGeom>
                <a:avLst/>
                <a:gdLst>
                  <a:gd name="T0" fmla="*/ 0 w 2400"/>
                  <a:gd name="T1" fmla="*/ 0 h 1200"/>
                  <a:gd name="T2" fmla="*/ 0 w 2400"/>
                  <a:gd name="T3" fmla="*/ 0 h 1200"/>
                  <a:gd name="T4" fmla="*/ 0 w 2400"/>
                  <a:gd name="T5" fmla="*/ 0 h 1200"/>
                  <a:gd name="T6" fmla="*/ 0 w 2400"/>
                  <a:gd name="T7" fmla="*/ 0 h 1200"/>
                  <a:gd name="T8" fmla="*/ 0 w 2400"/>
                  <a:gd name="T9" fmla="*/ 0 h 1200"/>
                  <a:gd name="T10" fmla="*/ 0 w 2400"/>
                  <a:gd name="T11" fmla="*/ 0 h 1200"/>
                  <a:gd name="T12" fmla="*/ 0 w 2400"/>
                  <a:gd name="T13" fmla="*/ 0 h 1200"/>
                  <a:gd name="T14" fmla="*/ 0 w 2400"/>
                  <a:gd name="T15" fmla="*/ 0 h 1200"/>
                  <a:gd name="T16" fmla="*/ 0 w 2400"/>
                  <a:gd name="T17" fmla="*/ 0 h 12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400"/>
                  <a:gd name="T28" fmla="*/ 0 h 1200"/>
                  <a:gd name="T29" fmla="*/ 2400 w 2400"/>
                  <a:gd name="T30" fmla="*/ 1200 h 12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400" h="1200">
                    <a:moveTo>
                      <a:pt x="200" y="0"/>
                    </a:moveTo>
                    <a:cubicBezTo>
                      <a:pt x="90" y="0"/>
                      <a:pt x="0" y="89"/>
                      <a:pt x="0" y="200"/>
                    </a:cubicBezTo>
                    <a:lnTo>
                      <a:pt x="0" y="1000"/>
                    </a:lnTo>
                    <a:cubicBezTo>
                      <a:pt x="0" y="1110"/>
                      <a:pt x="90" y="1200"/>
                      <a:pt x="200" y="1200"/>
                    </a:cubicBezTo>
                    <a:lnTo>
                      <a:pt x="2200" y="1200"/>
                    </a:lnTo>
                    <a:cubicBezTo>
                      <a:pt x="2311" y="1200"/>
                      <a:pt x="2400" y="1110"/>
                      <a:pt x="2400" y="1000"/>
                    </a:cubicBezTo>
                    <a:lnTo>
                      <a:pt x="2400" y="200"/>
                    </a:lnTo>
                    <a:cubicBezTo>
                      <a:pt x="2400" y="89"/>
                      <a:pt x="2311" y="0"/>
                      <a:pt x="2200" y="0"/>
                    </a:cubicBezTo>
                    <a:lnTo>
                      <a:pt x="200" y="0"/>
                    </a:lnTo>
                    <a:close/>
                  </a:path>
                </a:pathLst>
              </a:custGeom>
              <a:noFill/>
              <a:ln w="25400" cap="rnd">
                <a:solidFill>
                  <a:srgbClr val="EFEDE5"/>
                </a:solidFill>
                <a:prstDash val="solid"/>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grpSp>
        <p:sp>
          <p:nvSpPr>
            <p:cNvPr id="6158" name="Rectangle 60"/>
            <p:cNvSpPr>
              <a:spLocks noChangeArrowheads="1"/>
            </p:cNvSpPr>
            <p:nvPr/>
          </p:nvSpPr>
          <p:spPr bwMode="auto">
            <a:xfrm>
              <a:off x="4579" y="3010"/>
              <a:ext cx="263" cy="1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600" b="1">
                  <a:solidFill>
                    <a:srgbClr val="EFEDE5"/>
                  </a:solidFill>
                </a:rPr>
                <a:t>Test</a:t>
              </a:r>
              <a:endParaRPr lang="en-US"/>
            </a:p>
          </p:txBody>
        </p:sp>
        <p:grpSp>
          <p:nvGrpSpPr>
            <p:cNvPr id="6159" name="Group 61"/>
            <p:cNvGrpSpPr>
              <a:grpSpLocks/>
            </p:cNvGrpSpPr>
            <p:nvPr/>
          </p:nvGrpSpPr>
          <p:grpSpPr bwMode="auto">
            <a:xfrm>
              <a:off x="4278" y="3410"/>
              <a:ext cx="865" cy="288"/>
              <a:chOff x="4278" y="3410"/>
              <a:chExt cx="865" cy="288"/>
            </a:xfrm>
          </p:grpSpPr>
          <p:sp>
            <p:nvSpPr>
              <p:cNvPr id="6166" name="Freeform 62"/>
              <p:cNvSpPr>
                <a:spLocks/>
              </p:cNvSpPr>
              <p:nvPr/>
            </p:nvSpPr>
            <p:spPr bwMode="auto">
              <a:xfrm>
                <a:off x="4278" y="3410"/>
                <a:ext cx="865" cy="288"/>
              </a:xfrm>
              <a:custGeom>
                <a:avLst/>
                <a:gdLst>
                  <a:gd name="T0" fmla="*/ 0 w 3600"/>
                  <a:gd name="T1" fmla="*/ 0 h 1200"/>
                  <a:gd name="T2" fmla="*/ 0 w 3600"/>
                  <a:gd name="T3" fmla="*/ 0 h 1200"/>
                  <a:gd name="T4" fmla="*/ 0 w 3600"/>
                  <a:gd name="T5" fmla="*/ 0 h 1200"/>
                  <a:gd name="T6" fmla="*/ 0 w 3600"/>
                  <a:gd name="T7" fmla="*/ 0 h 1200"/>
                  <a:gd name="T8" fmla="*/ 0 w 3600"/>
                  <a:gd name="T9" fmla="*/ 0 h 1200"/>
                  <a:gd name="T10" fmla="*/ 0 w 3600"/>
                  <a:gd name="T11" fmla="*/ 0 h 1200"/>
                  <a:gd name="T12" fmla="*/ 0 w 3600"/>
                  <a:gd name="T13" fmla="*/ 0 h 1200"/>
                  <a:gd name="T14" fmla="*/ 0 w 3600"/>
                  <a:gd name="T15" fmla="*/ 0 h 1200"/>
                  <a:gd name="T16" fmla="*/ 0 w 3600"/>
                  <a:gd name="T17" fmla="*/ 0 h 12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600"/>
                  <a:gd name="T28" fmla="*/ 0 h 1200"/>
                  <a:gd name="T29" fmla="*/ 3600 w 3600"/>
                  <a:gd name="T30" fmla="*/ 1200 h 12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600" h="1200">
                    <a:moveTo>
                      <a:pt x="200" y="0"/>
                    </a:moveTo>
                    <a:cubicBezTo>
                      <a:pt x="90" y="0"/>
                      <a:pt x="0" y="90"/>
                      <a:pt x="0" y="200"/>
                    </a:cubicBezTo>
                    <a:lnTo>
                      <a:pt x="0" y="1000"/>
                    </a:lnTo>
                    <a:cubicBezTo>
                      <a:pt x="0" y="1111"/>
                      <a:pt x="90" y="1200"/>
                      <a:pt x="200" y="1200"/>
                    </a:cubicBezTo>
                    <a:lnTo>
                      <a:pt x="3400" y="1200"/>
                    </a:lnTo>
                    <a:cubicBezTo>
                      <a:pt x="3511" y="1200"/>
                      <a:pt x="3600" y="1111"/>
                      <a:pt x="3600" y="1000"/>
                    </a:cubicBezTo>
                    <a:lnTo>
                      <a:pt x="3600" y="200"/>
                    </a:lnTo>
                    <a:cubicBezTo>
                      <a:pt x="3600" y="90"/>
                      <a:pt x="3511" y="0"/>
                      <a:pt x="3400" y="0"/>
                    </a:cubicBezTo>
                    <a:lnTo>
                      <a:pt x="200" y="0"/>
                    </a:lnTo>
                    <a:close/>
                  </a:path>
                </a:pathLst>
              </a:custGeom>
              <a:solidFill>
                <a:srgbClr val="39536B"/>
              </a:solidFill>
              <a:ln w="0">
                <a:solidFill>
                  <a:srgbClr val="000000"/>
                </a:solidFill>
                <a:prstDash val="solid"/>
                <a:round/>
                <a:headEnd/>
                <a:tailEnd/>
              </a:ln>
            </p:spPr>
            <p:txBody>
              <a:bodyPr/>
              <a:lstStyle/>
              <a:p>
                <a:endParaRPr lang="en-US"/>
              </a:p>
            </p:txBody>
          </p:sp>
          <p:sp>
            <p:nvSpPr>
              <p:cNvPr id="6167" name="Freeform 63"/>
              <p:cNvSpPr>
                <a:spLocks/>
              </p:cNvSpPr>
              <p:nvPr/>
            </p:nvSpPr>
            <p:spPr bwMode="auto">
              <a:xfrm>
                <a:off x="4278" y="3410"/>
                <a:ext cx="865" cy="288"/>
              </a:xfrm>
              <a:custGeom>
                <a:avLst/>
                <a:gdLst>
                  <a:gd name="T0" fmla="*/ 0 w 3600"/>
                  <a:gd name="T1" fmla="*/ 0 h 1200"/>
                  <a:gd name="T2" fmla="*/ 0 w 3600"/>
                  <a:gd name="T3" fmla="*/ 0 h 1200"/>
                  <a:gd name="T4" fmla="*/ 0 w 3600"/>
                  <a:gd name="T5" fmla="*/ 0 h 1200"/>
                  <a:gd name="T6" fmla="*/ 0 w 3600"/>
                  <a:gd name="T7" fmla="*/ 0 h 1200"/>
                  <a:gd name="T8" fmla="*/ 0 w 3600"/>
                  <a:gd name="T9" fmla="*/ 0 h 1200"/>
                  <a:gd name="T10" fmla="*/ 0 w 3600"/>
                  <a:gd name="T11" fmla="*/ 0 h 1200"/>
                  <a:gd name="T12" fmla="*/ 0 w 3600"/>
                  <a:gd name="T13" fmla="*/ 0 h 1200"/>
                  <a:gd name="T14" fmla="*/ 0 w 3600"/>
                  <a:gd name="T15" fmla="*/ 0 h 1200"/>
                  <a:gd name="T16" fmla="*/ 0 w 3600"/>
                  <a:gd name="T17" fmla="*/ 0 h 12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600"/>
                  <a:gd name="T28" fmla="*/ 0 h 1200"/>
                  <a:gd name="T29" fmla="*/ 3600 w 3600"/>
                  <a:gd name="T30" fmla="*/ 1200 h 12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600" h="1200">
                    <a:moveTo>
                      <a:pt x="200" y="0"/>
                    </a:moveTo>
                    <a:cubicBezTo>
                      <a:pt x="90" y="0"/>
                      <a:pt x="0" y="90"/>
                      <a:pt x="0" y="200"/>
                    </a:cubicBezTo>
                    <a:lnTo>
                      <a:pt x="0" y="1000"/>
                    </a:lnTo>
                    <a:cubicBezTo>
                      <a:pt x="0" y="1111"/>
                      <a:pt x="90" y="1200"/>
                      <a:pt x="200" y="1200"/>
                    </a:cubicBezTo>
                    <a:lnTo>
                      <a:pt x="3400" y="1200"/>
                    </a:lnTo>
                    <a:cubicBezTo>
                      <a:pt x="3511" y="1200"/>
                      <a:pt x="3600" y="1111"/>
                      <a:pt x="3600" y="1000"/>
                    </a:cubicBezTo>
                    <a:lnTo>
                      <a:pt x="3600" y="200"/>
                    </a:lnTo>
                    <a:cubicBezTo>
                      <a:pt x="3600" y="90"/>
                      <a:pt x="3511" y="0"/>
                      <a:pt x="3400" y="0"/>
                    </a:cubicBezTo>
                    <a:lnTo>
                      <a:pt x="200" y="0"/>
                    </a:lnTo>
                    <a:close/>
                  </a:path>
                </a:pathLst>
              </a:custGeom>
              <a:noFill/>
              <a:ln w="25400" cap="rnd">
                <a:solidFill>
                  <a:srgbClr val="EFEDE5"/>
                </a:solidFill>
                <a:prstDash val="solid"/>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grpSp>
        <p:sp>
          <p:nvSpPr>
            <p:cNvPr id="6160" name="Rectangle 64"/>
            <p:cNvSpPr>
              <a:spLocks noChangeArrowheads="1"/>
            </p:cNvSpPr>
            <p:nvPr/>
          </p:nvSpPr>
          <p:spPr bwMode="auto">
            <a:xfrm>
              <a:off x="4337" y="3477"/>
              <a:ext cx="747" cy="1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600" b="1">
                  <a:solidFill>
                    <a:srgbClr val="EFEDE5"/>
                  </a:solidFill>
                </a:rPr>
                <a:t>Postmortem</a:t>
              </a:r>
              <a:endParaRPr lang="en-US"/>
            </a:p>
          </p:txBody>
        </p:sp>
        <p:sp>
          <p:nvSpPr>
            <p:cNvPr id="6161" name="Freeform 65"/>
            <p:cNvSpPr>
              <a:spLocks noEditPoints="1"/>
            </p:cNvSpPr>
            <p:nvPr/>
          </p:nvSpPr>
          <p:spPr bwMode="auto">
            <a:xfrm>
              <a:off x="4687" y="1369"/>
              <a:ext cx="48" cy="166"/>
            </a:xfrm>
            <a:custGeom>
              <a:avLst/>
              <a:gdLst>
                <a:gd name="T0" fmla="*/ 0 w 200"/>
                <a:gd name="T1" fmla="*/ 0 h 692"/>
                <a:gd name="T2" fmla="*/ 0 w 200"/>
                <a:gd name="T3" fmla="*/ 0 h 692"/>
                <a:gd name="T4" fmla="*/ 0 w 200"/>
                <a:gd name="T5" fmla="*/ 0 h 692"/>
                <a:gd name="T6" fmla="*/ 0 w 200"/>
                <a:gd name="T7" fmla="*/ 0 h 692"/>
                <a:gd name="T8" fmla="*/ 0 w 200"/>
                <a:gd name="T9" fmla="*/ 0 h 692"/>
                <a:gd name="T10" fmla="*/ 0 w 200"/>
                <a:gd name="T11" fmla="*/ 0 h 692"/>
                <a:gd name="T12" fmla="*/ 0 w 200"/>
                <a:gd name="T13" fmla="*/ 0 h 692"/>
                <a:gd name="T14" fmla="*/ 0 w 200"/>
                <a:gd name="T15" fmla="*/ 0 h 692"/>
                <a:gd name="T16" fmla="*/ 0 w 200"/>
                <a:gd name="T17" fmla="*/ 0 h 692"/>
                <a:gd name="T18" fmla="*/ 0 w 200"/>
                <a:gd name="T19" fmla="*/ 0 h 692"/>
                <a:gd name="T20" fmla="*/ 0 w 200"/>
                <a:gd name="T21" fmla="*/ 0 h 69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0"/>
                <a:gd name="T34" fmla="*/ 0 h 692"/>
                <a:gd name="T35" fmla="*/ 200 w 200"/>
                <a:gd name="T36" fmla="*/ 692 h 69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0" h="692">
                  <a:moveTo>
                    <a:pt x="122" y="17"/>
                  </a:moveTo>
                  <a:lnTo>
                    <a:pt x="116" y="526"/>
                  </a:lnTo>
                  <a:cubicBezTo>
                    <a:pt x="116" y="535"/>
                    <a:pt x="108" y="542"/>
                    <a:pt x="99" y="542"/>
                  </a:cubicBezTo>
                  <a:cubicBezTo>
                    <a:pt x="90" y="542"/>
                    <a:pt x="82" y="534"/>
                    <a:pt x="83" y="525"/>
                  </a:cubicBezTo>
                  <a:lnTo>
                    <a:pt x="89" y="17"/>
                  </a:lnTo>
                  <a:cubicBezTo>
                    <a:pt x="89" y="8"/>
                    <a:pt x="96" y="0"/>
                    <a:pt x="106" y="0"/>
                  </a:cubicBezTo>
                  <a:cubicBezTo>
                    <a:pt x="115" y="0"/>
                    <a:pt x="122" y="8"/>
                    <a:pt x="122" y="17"/>
                  </a:cubicBezTo>
                  <a:close/>
                  <a:moveTo>
                    <a:pt x="200" y="493"/>
                  </a:moveTo>
                  <a:lnTo>
                    <a:pt x="97" y="692"/>
                  </a:lnTo>
                  <a:lnTo>
                    <a:pt x="0" y="491"/>
                  </a:lnTo>
                  <a:lnTo>
                    <a:pt x="200" y="493"/>
                  </a:lnTo>
                  <a:close/>
                </a:path>
              </a:pathLst>
            </a:custGeom>
            <a:solidFill>
              <a:srgbClr val="39536B"/>
            </a:solidFill>
            <a:ln w="1588" cap="flat">
              <a:solidFill>
                <a:srgbClr val="39536B"/>
              </a:solidFill>
              <a:prstDash val="solid"/>
              <a:bevel/>
              <a:headEnd/>
              <a:tailEnd/>
            </a:ln>
          </p:spPr>
          <p:txBody>
            <a:bodyPr/>
            <a:lstStyle/>
            <a:p>
              <a:endParaRPr lang="en-US"/>
            </a:p>
          </p:txBody>
        </p:sp>
        <p:sp>
          <p:nvSpPr>
            <p:cNvPr id="6162" name="Freeform 66"/>
            <p:cNvSpPr>
              <a:spLocks noEditPoints="1"/>
            </p:cNvSpPr>
            <p:nvPr/>
          </p:nvSpPr>
          <p:spPr bwMode="auto">
            <a:xfrm>
              <a:off x="4686" y="1835"/>
              <a:ext cx="48" cy="167"/>
            </a:xfrm>
            <a:custGeom>
              <a:avLst/>
              <a:gdLst>
                <a:gd name="T0" fmla="*/ 0 w 200"/>
                <a:gd name="T1" fmla="*/ 0 h 696"/>
                <a:gd name="T2" fmla="*/ 0 w 200"/>
                <a:gd name="T3" fmla="*/ 0 h 696"/>
                <a:gd name="T4" fmla="*/ 0 w 200"/>
                <a:gd name="T5" fmla="*/ 0 h 696"/>
                <a:gd name="T6" fmla="*/ 0 w 200"/>
                <a:gd name="T7" fmla="*/ 0 h 696"/>
                <a:gd name="T8" fmla="*/ 0 w 200"/>
                <a:gd name="T9" fmla="*/ 0 h 696"/>
                <a:gd name="T10" fmla="*/ 0 w 200"/>
                <a:gd name="T11" fmla="*/ 0 h 696"/>
                <a:gd name="T12" fmla="*/ 0 w 200"/>
                <a:gd name="T13" fmla="*/ 0 h 696"/>
                <a:gd name="T14" fmla="*/ 0 w 200"/>
                <a:gd name="T15" fmla="*/ 0 h 696"/>
                <a:gd name="T16" fmla="*/ 0 w 200"/>
                <a:gd name="T17" fmla="*/ 0 h 696"/>
                <a:gd name="T18" fmla="*/ 0 w 200"/>
                <a:gd name="T19" fmla="*/ 0 h 696"/>
                <a:gd name="T20" fmla="*/ 0 w 200"/>
                <a:gd name="T21" fmla="*/ 0 h 69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0"/>
                <a:gd name="T34" fmla="*/ 0 h 696"/>
                <a:gd name="T35" fmla="*/ 200 w 200"/>
                <a:gd name="T36" fmla="*/ 696 h 69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0" h="696">
                  <a:moveTo>
                    <a:pt x="117" y="17"/>
                  </a:moveTo>
                  <a:lnTo>
                    <a:pt x="117" y="529"/>
                  </a:lnTo>
                  <a:cubicBezTo>
                    <a:pt x="117" y="538"/>
                    <a:pt x="109" y="546"/>
                    <a:pt x="100" y="546"/>
                  </a:cubicBezTo>
                  <a:cubicBezTo>
                    <a:pt x="91" y="546"/>
                    <a:pt x="83" y="538"/>
                    <a:pt x="83" y="529"/>
                  </a:cubicBezTo>
                  <a:lnTo>
                    <a:pt x="83" y="17"/>
                  </a:lnTo>
                  <a:cubicBezTo>
                    <a:pt x="83" y="7"/>
                    <a:pt x="91" y="0"/>
                    <a:pt x="100" y="0"/>
                  </a:cubicBezTo>
                  <a:cubicBezTo>
                    <a:pt x="109" y="0"/>
                    <a:pt x="117" y="7"/>
                    <a:pt x="117" y="17"/>
                  </a:cubicBezTo>
                  <a:close/>
                  <a:moveTo>
                    <a:pt x="200" y="496"/>
                  </a:moveTo>
                  <a:lnTo>
                    <a:pt x="100" y="696"/>
                  </a:lnTo>
                  <a:lnTo>
                    <a:pt x="0" y="496"/>
                  </a:lnTo>
                  <a:lnTo>
                    <a:pt x="200" y="496"/>
                  </a:lnTo>
                  <a:close/>
                </a:path>
              </a:pathLst>
            </a:custGeom>
            <a:solidFill>
              <a:srgbClr val="39536B"/>
            </a:solidFill>
            <a:ln w="1588" cap="flat">
              <a:solidFill>
                <a:srgbClr val="39536B"/>
              </a:solidFill>
              <a:prstDash val="solid"/>
              <a:bevel/>
              <a:headEnd/>
              <a:tailEnd/>
            </a:ln>
          </p:spPr>
          <p:txBody>
            <a:bodyPr/>
            <a:lstStyle/>
            <a:p>
              <a:endParaRPr lang="en-US"/>
            </a:p>
          </p:txBody>
        </p:sp>
        <p:sp>
          <p:nvSpPr>
            <p:cNvPr id="6163" name="Freeform 67"/>
            <p:cNvSpPr>
              <a:spLocks noEditPoints="1"/>
            </p:cNvSpPr>
            <p:nvPr/>
          </p:nvSpPr>
          <p:spPr bwMode="auto">
            <a:xfrm>
              <a:off x="4686" y="2302"/>
              <a:ext cx="48" cy="166"/>
            </a:xfrm>
            <a:custGeom>
              <a:avLst/>
              <a:gdLst>
                <a:gd name="T0" fmla="*/ 0 w 200"/>
                <a:gd name="T1" fmla="*/ 0 h 691"/>
                <a:gd name="T2" fmla="*/ 0 w 200"/>
                <a:gd name="T3" fmla="*/ 0 h 691"/>
                <a:gd name="T4" fmla="*/ 0 w 200"/>
                <a:gd name="T5" fmla="*/ 0 h 691"/>
                <a:gd name="T6" fmla="*/ 0 w 200"/>
                <a:gd name="T7" fmla="*/ 0 h 691"/>
                <a:gd name="T8" fmla="*/ 0 w 200"/>
                <a:gd name="T9" fmla="*/ 0 h 691"/>
                <a:gd name="T10" fmla="*/ 0 w 200"/>
                <a:gd name="T11" fmla="*/ 0 h 691"/>
                <a:gd name="T12" fmla="*/ 0 w 200"/>
                <a:gd name="T13" fmla="*/ 0 h 691"/>
                <a:gd name="T14" fmla="*/ 0 w 200"/>
                <a:gd name="T15" fmla="*/ 0 h 691"/>
                <a:gd name="T16" fmla="*/ 0 w 200"/>
                <a:gd name="T17" fmla="*/ 0 h 691"/>
                <a:gd name="T18" fmla="*/ 0 w 200"/>
                <a:gd name="T19" fmla="*/ 0 h 691"/>
                <a:gd name="T20" fmla="*/ 0 w 200"/>
                <a:gd name="T21" fmla="*/ 0 h 69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0"/>
                <a:gd name="T34" fmla="*/ 0 h 691"/>
                <a:gd name="T35" fmla="*/ 200 w 200"/>
                <a:gd name="T36" fmla="*/ 691 h 69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0" h="691">
                  <a:moveTo>
                    <a:pt x="117" y="16"/>
                  </a:moveTo>
                  <a:lnTo>
                    <a:pt x="117" y="525"/>
                  </a:lnTo>
                  <a:cubicBezTo>
                    <a:pt x="117" y="534"/>
                    <a:pt x="109" y="541"/>
                    <a:pt x="100" y="541"/>
                  </a:cubicBezTo>
                  <a:cubicBezTo>
                    <a:pt x="91" y="541"/>
                    <a:pt x="83" y="534"/>
                    <a:pt x="83" y="525"/>
                  </a:cubicBezTo>
                  <a:lnTo>
                    <a:pt x="83" y="16"/>
                  </a:lnTo>
                  <a:cubicBezTo>
                    <a:pt x="83" y="7"/>
                    <a:pt x="91" y="0"/>
                    <a:pt x="100" y="0"/>
                  </a:cubicBezTo>
                  <a:cubicBezTo>
                    <a:pt x="109" y="0"/>
                    <a:pt x="117" y="7"/>
                    <a:pt x="117" y="16"/>
                  </a:cubicBezTo>
                  <a:close/>
                  <a:moveTo>
                    <a:pt x="200" y="491"/>
                  </a:moveTo>
                  <a:lnTo>
                    <a:pt x="100" y="691"/>
                  </a:lnTo>
                  <a:lnTo>
                    <a:pt x="0" y="491"/>
                  </a:lnTo>
                  <a:lnTo>
                    <a:pt x="200" y="491"/>
                  </a:lnTo>
                  <a:close/>
                </a:path>
              </a:pathLst>
            </a:custGeom>
            <a:solidFill>
              <a:srgbClr val="39536B"/>
            </a:solidFill>
            <a:ln w="1588" cap="flat">
              <a:solidFill>
                <a:srgbClr val="39536B"/>
              </a:solidFill>
              <a:prstDash val="solid"/>
              <a:bevel/>
              <a:headEnd/>
              <a:tailEnd/>
            </a:ln>
          </p:spPr>
          <p:txBody>
            <a:bodyPr/>
            <a:lstStyle/>
            <a:p>
              <a:endParaRPr lang="en-US"/>
            </a:p>
          </p:txBody>
        </p:sp>
        <p:sp>
          <p:nvSpPr>
            <p:cNvPr id="6164" name="Freeform 68"/>
            <p:cNvSpPr>
              <a:spLocks noEditPoints="1"/>
            </p:cNvSpPr>
            <p:nvPr/>
          </p:nvSpPr>
          <p:spPr bwMode="auto">
            <a:xfrm>
              <a:off x="4686" y="2768"/>
              <a:ext cx="48" cy="167"/>
            </a:xfrm>
            <a:custGeom>
              <a:avLst/>
              <a:gdLst>
                <a:gd name="T0" fmla="*/ 0 w 200"/>
                <a:gd name="T1" fmla="*/ 0 h 696"/>
                <a:gd name="T2" fmla="*/ 0 w 200"/>
                <a:gd name="T3" fmla="*/ 0 h 696"/>
                <a:gd name="T4" fmla="*/ 0 w 200"/>
                <a:gd name="T5" fmla="*/ 0 h 696"/>
                <a:gd name="T6" fmla="*/ 0 w 200"/>
                <a:gd name="T7" fmla="*/ 0 h 696"/>
                <a:gd name="T8" fmla="*/ 0 w 200"/>
                <a:gd name="T9" fmla="*/ 0 h 696"/>
                <a:gd name="T10" fmla="*/ 0 w 200"/>
                <a:gd name="T11" fmla="*/ 0 h 696"/>
                <a:gd name="T12" fmla="*/ 0 w 200"/>
                <a:gd name="T13" fmla="*/ 0 h 696"/>
                <a:gd name="T14" fmla="*/ 0 w 200"/>
                <a:gd name="T15" fmla="*/ 0 h 696"/>
                <a:gd name="T16" fmla="*/ 0 w 200"/>
                <a:gd name="T17" fmla="*/ 0 h 696"/>
                <a:gd name="T18" fmla="*/ 0 w 200"/>
                <a:gd name="T19" fmla="*/ 0 h 696"/>
                <a:gd name="T20" fmla="*/ 0 w 200"/>
                <a:gd name="T21" fmla="*/ 0 h 69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0"/>
                <a:gd name="T34" fmla="*/ 0 h 696"/>
                <a:gd name="T35" fmla="*/ 200 w 200"/>
                <a:gd name="T36" fmla="*/ 696 h 69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0" h="696">
                  <a:moveTo>
                    <a:pt x="117" y="17"/>
                  </a:moveTo>
                  <a:lnTo>
                    <a:pt x="117" y="530"/>
                  </a:lnTo>
                  <a:cubicBezTo>
                    <a:pt x="117" y="539"/>
                    <a:pt x="109" y="546"/>
                    <a:pt x="100" y="546"/>
                  </a:cubicBezTo>
                  <a:cubicBezTo>
                    <a:pt x="91" y="546"/>
                    <a:pt x="83" y="539"/>
                    <a:pt x="83" y="530"/>
                  </a:cubicBezTo>
                  <a:lnTo>
                    <a:pt x="83" y="17"/>
                  </a:lnTo>
                  <a:cubicBezTo>
                    <a:pt x="83" y="8"/>
                    <a:pt x="91" y="0"/>
                    <a:pt x="100" y="0"/>
                  </a:cubicBezTo>
                  <a:cubicBezTo>
                    <a:pt x="109" y="0"/>
                    <a:pt x="117" y="8"/>
                    <a:pt x="117" y="17"/>
                  </a:cubicBezTo>
                  <a:close/>
                  <a:moveTo>
                    <a:pt x="200" y="496"/>
                  </a:moveTo>
                  <a:lnTo>
                    <a:pt x="100" y="696"/>
                  </a:lnTo>
                  <a:lnTo>
                    <a:pt x="0" y="496"/>
                  </a:lnTo>
                  <a:lnTo>
                    <a:pt x="200" y="496"/>
                  </a:lnTo>
                  <a:close/>
                </a:path>
              </a:pathLst>
            </a:custGeom>
            <a:solidFill>
              <a:srgbClr val="39536B"/>
            </a:solidFill>
            <a:ln w="1588" cap="flat">
              <a:solidFill>
                <a:srgbClr val="39536B"/>
              </a:solidFill>
              <a:prstDash val="solid"/>
              <a:bevel/>
              <a:headEnd/>
              <a:tailEnd/>
            </a:ln>
          </p:spPr>
          <p:txBody>
            <a:bodyPr/>
            <a:lstStyle/>
            <a:p>
              <a:endParaRPr lang="en-US"/>
            </a:p>
          </p:txBody>
        </p:sp>
        <p:sp>
          <p:nvSpPr>
            <p:cNvPr id="6165" name="Freeform 69"/>
            <p:cNvSpPr>
              <a:spLocks noEditPoints="1"/>
            </p:cNvSpPr>
            <p:nvPr/>
          </p:nvSpPr>
          <p:spPr bwMode="auto">
            <a:xfrm>
              <a:off x="4686" y="3235"/>
              <a:ext cx="48" cy="167"/>
            </a:xfrm>
            <a:custGeom>
              <a:avLst/>
              <a:gdLst>
                <a:gd name="T0" fmla="*/ 0 w 200"/>
                <a:gd name="T1" fmla="*/ 0 h 696"/>
                <a:gd name="T2" fmla="*/ 0 w 200"/>
                <a:gd name="T3" fmla="*/ 0 h 696"/>
                <a:gd name="T4" fmla="*/ 0 w 200"/>
                <a:gd name="T5" fmla="*/ 0 h 696"/>
                <a:gd name="T6" fmla="*/ 0 w 200"/>
                <a:gd name="T7" fmla="*/ 0 h 696"/>
                <a:gd name="T8" fmla="*/ 0 w 200"/>
                <a:gd name="T9" fmla="*/ 0 h 696"/>
                <a:gd name="T10" fmla="*/ 0 w 200"/>
                <a:gd name="T11" fmla="*/ 0 h 696"/>
                <a:gd name="T12" fmla="*/ 0 w 200"/>
                <a:gd name="T13" fmla="*/ 0 h 696"/>
                <a:gd name="T14" fmla="*/ 0 w 200"/>
                <a:gd name="T15" fmla="*/ 0 h 696"/>
                <a:gd name="T16" fmla="*/ 0 w 200"/>
                <a:gd name="T17" fmla="*/ 0 h 696"/>
                <a:gd name="T18" fmla="*/ 0 w 200"/>
                <a:gd name="T19" fmla="*/ 0 h 696"/>
                <a:gd name="T20" fmla="*/ 0 w 200"/>
                <a:gd name="T21" fmla="*/ 0 h 69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0"/>
                <a:gd name="T34" fmla="*/ 0 h 696"/>
                <a:gd name="T35" fmla="*/ 200 w 200"/>
                <a:gd name="T36" fmla="*/ 696 h 69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0" h="696">
                  <a:moveTo>
                    <a:pt x="117" y="17"/>
                  </a:moveTo>
                  <a:lnTo>
                    <a:pt x="117" y="529"/>
                  </a:lnTo>
                  <a:cubicBezTo>
                    <a:pt x="117" y="539"/>
                    <a:pt x="109" y="546"/>
                    <a:pt x="100" y="546"/>
                  </a:cubicBezTo>
                  <a:cubicBezTo>
                    <a:pt x="91" y="546"/>
                    <a:pt x="83" y="539"/>
                    <a:pt x="83" y="529"/>
                  </a:cubicBezTo>
                  <a:lnTo>
                    <a:pt x="83" y="17"/>
                  </a:lnTo>
                  <a:cubicBezTo>
                    <a:pt x="83" y="8"/>
                    <a:pt x="91" y="0"/>
                    <a:pt x="100" y="0"/>
                  </a:cubicBezTo>
                  <a:cubicBezTo>
                    <a:pt x="109" y="0"/>
                    <a:pt x="117" y="8"/>
                    <a:pt x="117" y="17"/>
                  </a:cubicBezTo>
                  <a:close/>
                  <a:moveTo>
                    <a:pt x="200" y="496"/>
                  </a:moveTo>
                  <a:lnTo>
                    <a:pt x="100" y="696"/>
                  </a:lnTo>
                  <a:lnTo>
                    <a:pt x="0" y="496"/>
                  </a:lnTo>
                  <a:lnTo>
                    <a:pt x="200" y="496"/>
                  </a:lnTo>
                  <a:close/>
                </a:path>
              </a:pathLst>
            </a:custGeom>
            <a:solidFill>
              <a:srgbClr val="39536B"/>
            </a:solidFill>
            <a:ln w="1588" cap="flat">
              <a:solidFill>
                <a:srgbClr val="39536B"/>
              </a:solidFill>
              <a:prstDash val="solid"/>
              <a:bevel/>
              <a:headEnd/>
              <a:tailEnd/>
            </a:ln>
          </p:spPr>
          <p:txBody>
            <a:bodyPr/>
            <a:lstStyle/>
            <a:p>
              <a:endParaRPr lang="en-US"/>
            </a:p>
          </p:txBody>
        </p:sp>
      </p:grpSp>
    </p:spTree>
    <p:extLst>
      <p:ext uri="{BB962C8B-B14F-4D97-AF65-F5344CB8AC3E}">
        <p14:creationId xmlns:p14="http://schemas.microsoft.com/office/powerpoint/2010/main" val="21791052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a:latin typeface="Arial" charset="0"/>
              </a:rPr>
              <a:t>Cyclic Process Flow -1</a:t>
            </a:r>
          </a:p>
        </p:txBody>
      </p:sp>
      <p:sp>
        <p:nvSpPr>
          <p:cNvPr id="2" name="Content Placeholder 1"/>
          <p:cNvSpPr>
            <a:spLocks noGrp="1"/>
          </p:cNvSpPr>
          <p:nvPr>
            <p:ph sz="half" idx="1"/>
          </p:nvPr>
        </p:nvSpPr>
        <p:spPr>
          <a:xfrm>
            <a:off x="4659216" y="1076897"/>
            <a:ext cx="4065683" cy="5103769"/>
          </a:xfrm>
        </p:spPr>
        <p:txBody>
          <a:bodyPr>
            <a:noAutofit/>
          </a:bodyPr>
          <a:lstStyle/>
          <a:p>
            <a:pPr>
              <a:lnSpc>
                <a:spcPct val="85000"/>
              </a:lnSpc>
              <a:spcBef>
                <a:spcPts val="0"/>
              </a:spcBef>
              <a:spcAft>
                <a:spcPts val="1800"/>
              </a:spcAft>
            </a:pPr>
            <a:r>
              <a:rPr lang="en-US" sz="2000" dirty="0">
                <a:latin typeface="Arial" charset="0"/>
              </a:rPr>
              <a:t>PSP is NOT a waterfall process.  Cyclic development is not only supported, but encouraged</a:t>
            </a:r>
            <a:r>
              <a:rPr lang="en-US" sz="2000" dirty="0" smtClean="0">
                <a:latin typeface="Arial" charset="0"/>
              </a:rPr>
              <a:t>.</a:t>
            </a:r>
            <a:endParaRPr lang="en-US" sz="2000" dirty="0">
              <a:latin typeface="Arial" charset="0"/>
            </a:endParaRPr>
          </a:p>
          <a:p>
            <a:pPr>
              <a:lnSpc>
                <a:spcPct val="85000"/>
              </a:lnSpc>
              <a:spcBef>
                <a:spcPts val="0"/>
              </a:spcBef>
              <a:spcAft>
                <a:spcPts val="1800"/>
              </a:spcAft>
            </a:pPr>
            <a:r>
              <a:rPr lang="en-US" sz="2000" dirty="0">
                <a:latin typeface="Arial" charset="0"/>
              </a:rPr>
              <a:t>In this example the design is completed in one step</a:t>
            </a:r>
            <a:r>
              <a:rPr lang="en-US" sz="2000" dirty="0" smtClean="0">
                <a:latin typeface="Arial" charset="0"/>
              </a:rPr>
              <a:t>.</a:t>
            </a:r>
            <a:endParaRPr lang="en-US" sz="2000" dirty="0">
              <a:latin typeface="Arial" charset="0"/>
            </a:endParaRPr>
          </a:p>
          <a:p>
            <a:pPr>
              <a:lnSpc>
                <a:spcPct val="85000"/>
              </a:lnSpc>
              <a:spcBef>
                <a:spcPts val="0"/>
              </a:spcBef>
              <a:spcAft>
                <a:spcPts val="1800"/>
              </a:spcAft>
            </a:pPr>
            <a:r>
              <a:rPr lang="en-US" sz="2000" dirty="0">
                <a:latin typeface="Arial" charset="0"/>
              </a:rPr>
              <a:t>Two modules are identified during the design, modules A and B</a:t>
            </a:r>
            <a:r>
              <a:rPr lang="en-US" sz="2000" dirty="0" smtClean="0">
                <a:latin typeface="Arial" charset="0"/>
              </a:rPr>
              <a:t>.</a:t>
            </a:r>
            <a:endParaRPr lang="en-US" sz="2000" dirty="0">
              <a:latin typeface="Arial" charset="0"/>
            </a:endParaRPr>
          </a:p>
          <a:p>
            <a:pPr>
              <a:lnSpc>
                <a:spcPct val="85000"/>
              </a:lnSpc>
              <a:spcBef>
                <a:spcPts val="0"/>
              </a:spcBef>
              <a:spcAft>
                <a:spcPts val="1800"/>
              </a:spcAft>
            </a:pPr>
            <a:r>
              <a:rPr lang="en-US" sz="2000" dirty="0">
                <a:latin typeface="Arial" charset="0"/>
              </a:rPr>
              <a:t>Then each module is separately coded, compiled, and tested</a:t>
            </a:r>
            <a:r>
              <a:rPr lang="en-US" sz="2000" dirty="0" smtClean="0">
                <a:latin typeface="Arial" charset="0"/>
              </a:rPr>
              <a:t>.</a:t>
            </a:r>
            <a:endParaRPr lang="en-US" sz="2000" dirty="0">
              <a:latin typeface="Arial" charset="0"/>
            </a:endParaRPr>
          </a:p>
          <a:p>
            <a:pPr>
              <a:lnSpc>
                <a:spcPct val="85000"/>
              </a:lnSpc>
              <a:spcBef>
                <a:spcPts val="0"/>
              </a:spcBef>
              <a:spcAft>
                <a:spcPts val="1800"/>
              </a:spcAft>
            </a:pPr>
            <a:r>
              <a:rPr lang="en-US" sz="2000" dirty="0">
                <a:latin typeface="Arial" charset="0"/>
              </a:rPr>
              <a:t>This example uses the PSP0 phases and two cycles of code-compile-test</a:t>
            </a:r>
            <a:r>
              <a:rPr lang="en-US" sz="2000" dirty="0" smtClean="0">
                <a:latin typeface="Arial" charset="0"/>
              </a:rPr>
              <a:t>.</a:t>
            </a:r>
            <a:endParaRPr lang="en-US" sz="2000" dirty="0">
              <a:latin typeface="Arial" charset="0"/>
            </a:endParaRPr>
          </a:p>
        </p:txBody>
      </p:sp>
      <p:pic>
        <p:nvPicPr>
          <p:cNvPr id="7172" name="Picture 4" descr="S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8938" y="1123950"/>
            <a:ext cx="3857625" cy="42814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09735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a:latin typeface="Arial" charset="0"/>
              </a:rPr>
              <a:t>Cyclic Process Flow -2</a:t>
            </a:r>
          </a:p>
        </p:txBody>
      </p:sp>
      <p:sp>
        <p:nvSpPr>
          <p:cNvPr id="2" name="Content Placeholder 1"/>
          <p:cNvSpPr>
            <a:spLocks noGrp="1"/>
          </p:cNvSpPr>
          <p:nvPr>
            <p:ph sz="half" idx="1"/>
          </p:nvPr>
        </p:nvSpPr>
        <p:spPr>
          <a:xfrm>
            <a:off x="4659216" y="1076897"/>
            <a:ext cx="4065683" cy="5103769"/>
          </a:xfrm>
        </p:spPr>
        <p:txBody>
          <a:bodyPr/>
          <a:lstStyle/>
          <a:p>
            <a:pPr>
              <a:lnSpc>
                <a:spcPct val="80000"/>
              </a:lnSpc>
            </a:pPr>
            <a:r>
              <a:rPr lang="en-US" sz="1700" dirty="0">
                <a:latin typeface="Arial" charset="0"/>
              </a:rPr>
              <a:t>There can be more than two cycles, and cycles can also include the design phase, as in this example.</a:t>
            </a:r>
          </a:p>
          <a:p>
            <a:pPr>
              <a:lnSpc>
                <a:spcPct val="80000"/>
              </a:lnSpc>
            </a:pPr>
            <a:endParaRPr lang="en-US" sz="1400" dirty="0">
              <a:latin typeface="Arial" charset="0"/>
            </a:endParaRPr>
          </a:p>
          <a:p>
            <a:pPr>
              <a:lnSpc>
                <a:spcPct val="80000"/>
              </a:lnSpc>
            </a:pPr>
            <a:r>
              <a:rPr lang="en-US" sz="1700" dirty="0">
                <a:latin typeface="Arial" charset="0"/>
              </a:rPr>
              <a:t>Note that each cycle is focused on producing part of the program: Module A, Module B, or Module C.</a:t>
            </a:r>
          </a:p>
          <a:p>
            <a:pPr>
              <a:lnSpc>
                <a:spcPct val="80000"/>
              </a:lnSpc>
            </a:pPr>
            <a:endParaRPr lang="en-US" sz="1400" dirty="0">
              <a:latin typeface="Arial" charset="0"/>
            </a:endParaRPr>
          </a:p>
          <a:p>
            <a:pPr>
              <a:lnSpc>
                <a:spcPct val="80000"/>
              </a:lnSpc>
            </a:pPr>
            <a:r>
              <a:rPr lang="en-US" sz="1700" dirty="0">
                <a:latin typeface="Arial" charset="0"/>
              </a:rPr>
              <a:t>Part size is a key factor for determining cycles.</a:t>
            </a:r>
          </a:p>
          <a:p>
            <a:pPr lvl="1">
              <a:lnSpc>
                <a:spcPct val="80000"/>
              </a:lnSpc>
            </a:pPr>
            <a:r>
              <a:rPr lang="en-US" sz="1700" dirty="0">
                <a:latin typeface="Arial" charset="0"/>
              </a:rPr>
              <a:t>A line of code is too small.</a:t>
            </a:r>
          </a:p>
          <a:p>
            <a:pPr lvl="1">
              <a:lnSpc>
                <a:spcPct val="80000"/>
              </a:lnSpc>
            </a:pPr>
            <a:r>
              <a:rPr lang="en-US" sz="1700" dirty="0">
                <a:latin typeface="Arial" charset="0"/>
              </a:rPr>
              <a:t>A whole program may be too large.</a:t>
            </a:r>
          </a:p>
          <a:p>
            <a:pPr>
              <a:lnSpc>
                <a:spcPct val="80000"/>
              </a:lnSpc>
            </a:pPr>
            <a:endParaRPr lang="en-US" sz="1200" dirty="0">
              <a:latin typeface="Arial" charset="0"/>
            </a:endParaRPr>
          </a:p>
          <a:p>
            <a:pPr>
              <a:lnSpc>
                <a:spcPct val="80000"/>
              </a:lnSpc>
            </a:pPr>
            <a:r>
              <a:rPr lang="en-US" sz="1700" dirty="0">
                <a:latin typeface="Arial" charset="0"/>
              </a:rPr>
              <a:t>One or more classes, methods, procedures or functions are probably the right size.</a:t>
            </a:r>
          </a:p>
          <a:p>
            <a:pPr>
              <a:lnSpc>
                <a:spcPct val="80000"/>
              </a:lnSpc>
            </a:pPr>
            <a:endParaRPr lang="en-US" sz="1400" dirty="0">
              <a:latin typeface="Arial" charset="0"/>
            </a:endParaRPr>
          </a:p>
          <a:p>
            <a:pPr>
              <a:lnSpc>
                <a:spcPct val="80000"/>
              </a:lnSpc>
            </a:pPr>
            <a:r>
              <a:rPr lang="en-US" sz="1700" dirty="0">
                <a:latin typeface="Arial" charset="0"/>
              </a:rPr>
              <a:t>You need to determine what works for you</a:t>
            </a:r>
            <a:r>
              <a:rPr lang="en-US" sz="1700" dirty="0" smtClean="0">
                <a:latin typeface="Arial" charset="0"/>
              </a:rPr>
              <a:t>.</a:t>
            </a:r>
            <a:endParaRPr lang="en-US" sz="1700" dirty="0">
              <a:latin typeface="Arial" charset="0"/>
            </a:endParaRPr>
          </a:p>
        </p:txBody>
      </p:sp>
      <p:pic>
        <p:nvPicPr>
          <p:cNvPr id="8196" name="Picture 4" descr="S1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8938" y="1123950"/>
            <a:ext cx="3867150" cy="44370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860860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a:latin typeface="Arial" charset="0"/>
              </a:rPr>
              <a:t>Process Scripts</a:t>
            </a:r>
          </a:p>
        </p:txBody>
      </p:sp>
      <p:sp>
        <p:nvSpPr>
          <p:cNvPr id="9219" name="Rectangle 3"/>
          <p:cNvSpPr>
            <a:spLocks noGrp="1" noChangeArrowheads="1"/>
          </p:cNvSpPr>
          <p:nvPr>
            <p:ph idx="1"/>
          </p:nvPr>
        </p:nvSpPr>
        <p:spPr/>
        <p:txBody>
          <a:bodyPr/>
          <a:lstStyle/>
          <a:p>
            <a:pPr marL="0" indent="0" eaLnBrk="1" hangingPunct="1"/>
            <a:r>
              <a:rPr lang="en-US">
                <a:latin typeface="Arial" charset="0"/>
              </a:rPr>
              <a:t>Process scripts provide </a:t>
            </a:r>
            <a:r>
              <a:rPr lang="ja-JP" altLang="en-US">
                <a:latin typeface="Arial" charset="0"/>
              </a:rPr>
              <a:t>“</a:t>
            </a:r>
            <a:r>
              <a:rPr lang="en-US">
                <a:latin typeface="Arial" charset="0"/>
              </a:rPr>
              <a:t>expert-level</a:t>
            </a:r>
            <a:r>
              <a:rPr lang="ja-JP" altLang="en-US">
                <a:latin typeface="Arial" charset="0"/>
              </a:rPr>
              <a:t>”</a:t>
            </a:r>
            <a:r>
              <a:rPr lang="en-US">
                <a:latin typeface="Arial" charset="0"/>
              </a:rPr>
              <a:t> guidance on how to use the process.</a:t>
            </a:r>
          </a:p>
          <a:p>
            <a:pPr marL="0" indent="0" eaLnBrk="1" hangingPunct="1"/>
            <a:endParaRPr lang="en-US">
              <a:latin typeface="Arial" charset="0"/>
            </a:endParaRPr>
          </a:p>
        </p:txBody>
      </p:sp>
      <p:sp>
        <p:nvSpPr>
          <p:cNvPr id="9220" name="Rectangle 4"/>
          <p:cNvSpPr>
            <a:spLocks noGrp="1" noChangeArrowheads="1"/>
          </p:cNvSpPr>
          <p:nvPr>
            <p:ph type="body" sz="half" idx="4294967295"/>
          </p:nvPr>
        </p:nvSpPr>
        <p:spPr>
          <a:xfrm>
            <a:off x="6753225" y="1966913"/>
            <a:ext cx="2390775" cy="3033712"/>
          </a:xfrm>
        </p:spPr>
        <p:txBody>
          <a:bodyPr/>
          <a:lstStyle/>
          <a:p>
            <a:pPr marL="0" indent="0" eaLnBrk="1" hangingPunct="1"/>
            <a:r>
              <a:rPr lang="en-US" sz="1900" dirty="0">
                <a:latin typeface="Arial" charset="0"/>
              </a:rPr>
              <a:t>They are one or two pages long.</a:t>
            </a:r>
          </a:p>
          <a:p>
            <a:pPr marL="0" indent="0" eaLnBrk="1" hangingPunct="1">
              <a:spcAft>
                <a:spcPct val="0"/>
              </a:spcAft>
            </a:pPr>
            <a:r>
              <a:rPr lang="en-US" sz="1900" dirty="0">
                <a:latin typeface="Arial" charset="0"/>
              </a:rPr>
              <a:t>They describe the</a:t>
            </a:r>
          </a:p>
          <a:p>
            <a:pPr lvl="1" eaLnBrk="1" hangingPunct="1">
              <a:spcAft>
                <a:spcPct val="0"/>
              </a:spcAft>
            </a:pPr>
            <a:r>
              <a:rPr lang="en-US" sz="1900" dirty="0">
                <a:latin typeface="Arial" charset="0"/>
              </a:rPr>
              <a:t>purpose</a:t>
            </a:r>
          </a:p>
          <a:p>
            <a:pPr lvl="1" eaLnBrk="1" hangingPunct="1">
              <a:spcAft>
                <a:spcPct val="0"/>
              </a:spcAft>
            </a:pPr>
            <a:r>
              <a:rPr lang="en-US" sz="1900" dirty="0">
                <a:latin typeface="Arial" charset="0"/>
              </a:rPr>
              <a:t>entry criteria</a:t>
            </a:r>
          </a:p>
          <a:p>
            <a:pPr lvl="1" eaLnBrk="1" hangingPunct="1">
              <a:spcAft>
                <a:spcPct val="0"/>
              </a:spcAft>
            </a:pPr>
            <a:r>
              <a:rPr lang="en-US" sz="1900" dirty="0">
                <a:latin typeface="Arial" charset="0"/>
              </a:rPr>
              <a:t>steps</a:t>
            </a:r>
          </a:p>
          <a:p>
            <a:pPr lvl="1" eaLnBrk="1" hangingPunct="1">
              <a:spcAft>
                <a:spcPct val="0"/>
              </a:spcAft>
            </a:pPr>
            <a:r>
              <a:rPr lang="en-US" sz="1900" dirty="0">
                <a:latin typeface="Arial" charset="0"/>
              </a:rPr>
              <a:t>exit criteria</a:t>
            </a:r>
          </a:p>
        </p:txBody>
      </p:sp>
      <p:pic>
        <p:nvPicPr>
          <p:cNvPr id="6" name="Picture 5"/>
          <p:cNvPicPr>
            <a:picLocks noChangeAspect="1" noChangeArrowheads="1"/>
          </p:cNvPicPr>
          <p:nvPr/>
        </p:nvPicPr>
        <p:blipFill>
          <a:blip r:embed="rId3">
            <a:extLst>
              <a:ext uri="{28A0092B-C50C-407E-A947-70E740481C1C}">
                <a14:useLocalDpi xmlns:a14="http://schemas.microsoft.com/office/drawing/2010/main" val="0"/>
              </a:ext>
            </a:extLst>
          </a:blip>
          <a:srcRect l="2011" t="28210" r="4022" b="11061"/>
          <a:stretch>
            <a:fillRect/>
          </a:stretch>
        </p:blipFill>
        <p:spPr bwMode="auto">
          <a:xfrm>
            <a:off x="388937" y="2015948"/>
            <a:ext cx="5749395" cy="3656131"/>
          </a:xfrm>
          <a:prstGeom prst="rect">
            <a:avLst/>
          </a:prstGeom>
          <a:noFill/>
        </p:spPr>
      </p:pic>
    </p:spTree>
    <p:extLst>
      <p:ext uri="{BB962C8B-B14F-4D97-AF65-F5344CB8AC3E}">
        <p14:creationId xmlns:p14="http://schemas.microsoft.com/office/powerpoint/2010/main" val="20837747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a:latin typeface="Arial" charset="0"/>
              </a:rPr>
              <a:t>PSP0 Measures and Forms</a:t>
            </a:r>
          </a:p>
        </p:txBody>
      </p:sp>
      <p:sp>
        <p:nvSpPr>
          <p:cNvPr id="10243" name="Rectangle 3"/>
          <p:cNvSpPr>
            <a:spLocks noGrp="1" noChangeArrowheads="1"/>
          </p:cNvSpPr>
          <p:nvPr>
            <p:ph idx="1"/>
          </p:nvPr>
        </p:nvSpPr>
        <p:spPr/>
        <p:txBody>
          <a:bodyPr/>
          <a:lstStyle/>
          <a:p>
            <a:pPr marL="400050" indent="-400050" eaLnBrk="1" hangingPunct="1"/>
            <a:r>
              <a:rPr lang="en-US" dirty="0">
                <a:latin typeface="Arial" charset="0"/>
              </a:rPr>
              <a:t>PSP0 measures</a:t>
            </a:r>
          </a:p>
          <a:p>
            <a:pPr marL="338138" lvl="1" indent="-168275" eaLnBrk="1" hangingPunct="1"/>
            <a:r>
              <a:rPr lang="en-US" dirty="0">
                <a:latin typeface="Arial" charset="0"/>
              </a:rPr>
              <a:t>time – track time in phase</a:t>
            </a:r>
          </a:p>
          <a:p>
            <a:pPr marL="338138" lvl="1" indent="-168275" eaLnBrk="1" hangingPunct="1"/>
            <a:r>
              <a:rPr lang="en-US" dirty="0">
                <a:latin typeface="Arial" charset="0"/>
              </a:rPr>
              <a:t>defects – record defects as they are found and fixed </a:t>
            </a:r>
          </a:p>
          <a:p>
            <a:pPr marL="400050" indent="-400050" eaLnBrk="1" hangingPunct="1"/>
            <a:endParaRPr lang="en-US" dirty="0">
              <a:latin typeface="Arial" charset="0"/>
            </a:endParaRPr>
          </a:p>
          <a:p>
            <a:pPr marL="400050" indent="-400050" eaLnBrk="1" hangingPunct="1"/>
            <a:r>
              <a:rPr lang="en-US" dirty="0">
                <a:latin typeface="Arial" charset="0"/>
              </a:rPr>
              <a:t>PSP0 has three forms and one standard:</a:t>
            </a:r>
          </a:p>
          <a:p>
            <a:pPr marL="577850" lvl="1" indent="-407988" eaLnBrk="1" hangingPunct="1">
              <a:buFont typeface="Times" charset="0"/>
              <a:buAutoNum type="arabicPeriod"/>
            </a:pPr>
            <a:r>
              <a:rPr lang="en-US" dirty="0">
                <a:latin typeface="Arial" charset="0"/>
              </a:rPr>
              <a:t>PSP0 Project Plan Summary – summarizes planned and actual time and defects by phase</a:t>
            </a:r>
          </a:p>
          <a:p>
            <a:pPr marL="577850" lvl="1" indent="-407988" eaLnBrk="1" hangingPunct="1">
              <a:buFont typeface="Times" charset="0"/>
              <a:buAutoNum type="arabicPeriod"/>
            </a:pPr>
            <a:r>
              <a:rPr lang="en-US" dirty="0">
                <a:latin typeface="Arial" charset="0"/>
              </a:rPr>
              <a:t>PSP0 Time Recording Log – used to record time</a:t>
            </a:r>
          </a:p>
          <a:p>
            <a:pPr marL="577850" lvl="1" indent="-407988" eaLnBrk="1" hangingPunct="1">
              <a:buFont typeface="Times" charset="0"/>
              <a:buAutoNum type="arabicPeriod"/>
            </a:pPr>
            <a:r>
              <a:rPr lang="en-US" dirty="0">
                <a:latin typeface="Arial" charset="0"/>
              </a:rPr>
              <a:t>PSP0 Defect Recording Log – used to record defects</a:t>
            </a:r>
          </a:p>
          <a:p>
            <a:pPr marL="577850" lvl="1" indent="-407988" eaLnBrk="1" hangingPunct="1">
              <a:buFont typeface="Times" charset="0"/>
              <a:buAutoNum type="arabicPeriod"/>
            </a:pPr>
            <a:r>
              <a:rPr lang="en-US" dirty="0">
                <a:latin typeface="Arial" charset="0"/>
              </a:rPr>
              <a:t>PSP0 Defect Type Standard – used to define standard </a:t>
            </a:r>
            <a:r>
              <a:rPr lang="en-US" dirty="0" smtClean="0">
                <a:latin typeface="Arial" charset="0"/>
              </a:rPr>
              <a:t/>
            </a:r>
            <a:br>
              <a:rPr lang="en-US" dirty="0" smtClean="0">
                <a:latin typeface="Arial" charset="0"/>
              </a:rPr>
            </a:br>
            <a:r>
              <a:rPr lang="en-US" dirty="0" smtClean="0">
                <a:latin typeface="Arial" charset="0"/>
              </a:rPr>
              <a:t>defect </a:t>
            </a:r>
            <a:r>
              <a:rPr lang="en-US" dirty="0">
                <a:latin typeface="Arial" charset="0"/>
              </a:rPr>
              <a:t>types</a:t>
            </a:r>
          </a:p>
        </p:txBody>
      </p:sp>
    </p:spTree>
    <p:extLst>
      <p:ext uri="{BB962C8B-B14F-4D97-AF65-F5344CB8AC3E}">
        <p14:creationId xmlns:p14="http://schemas.microsoft.com/office/powerpoint/2010/main" val="2481085509"/>
      </p:ext>
    </p:extLst>
  </p:cSld>
  <p:clrMapOvr>
    <a:masterClrMapping/>
  </p:clrMapOvr>
  <p:timing>
    <p:tnLst>
      <p:par>
        <p:cTn id="1" dur="indefinite" restart="never" nodeType="tmRoot"/>
      </p:par>
    </p:tnLst>
  </p:timing>
</p:sld>
</file>

<file path=ppt/theme/theme1.xml><?xml version="1.0" encoding="utf-8"?>
<a:theme xmlns:a="http://schemas.openxmlformats.org/drawingml/2006/main" name="PSP Template">
  <a:themeElements>
    <a:clrScheme name="Paul_palette">
      <a:dk1>
        <a:sysClr val="windowText" lastClr="000000"/>
      </a:dk1>
      <a:lt1>
        <a:sysClr val="window" lastClr="FFFFFF"/>
      </a:lt1>
      <a:dk2>
        <a:srgbClr val="005695"/>
      </a:dk2>
      <a:lt2>
        <a:srgbClr val="8D9BA9"/>
      </a:lt2>
      <a:accent1>
        <a:srgbClr val="005694"/>
      </a:accent1>
      <a:accent2>
        <a:srgbClr val="FCAC12"/>
      </a:accent2>
      <a:accent3>
        <a:srgbClr val="43AE38"/>
      </a:accent3>
      <a:accent4>
        <a:srgbClr val="FF6E00"/>
      </a:accent4>
      <a:accent5>
        <a:srgbClr val="6C137D"/>
      </a:accent5>
      <a:accent6>
        <a:srgbClr val="E1041B"/>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potx" id="{D804D264-0CB6-4E7C-B6E5-01534E2BC259}" vid="{C4204A5E-E926-4231-BBC2-AE614BB4B9E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Template>
  <TotalTime>114</TotalTime>
  <Words>3125</Words>
  <Application>Microsoft Office PowerPoint</Application>
  <PresentationFormat>On-screen Show (4:3)</PresentationFormat>
  <Paragraphs>398</Paragraphs>
  <Slides>43</Slides>
  <Notes>42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43</vt:i4>
      </vt:variant>
    </vt:vector>
  </HeadingPairs>
  <TitlesOfParts>
    <vt:vector size="48" baseType="lpstr">
      <vt:lpstr>MS PGothic</vt:lpstr>
      <vt:lpstr>Arial</vt:lpstr>
      <vt:lpstr>Calibri</vt:lpstr>
      <vt:lpstr>Times</vt:lpstr>
      <vt:lpstr>PSP Template</vt:lpstr>
      <vt:lpstr>PSP Fundamentals Tutorial: Using PSP0 with the Student Workbook</vt:lpstr>
      <vt:lpstr>PowerPoint Presentation</vt:lpstr>
      <vt:lpstr>Tutorial Objectives</vt:lpstr>
      <vt:lpstr>PSP0 Objectives</vt:lpstr>
      <vt:lpstr>PSP0 Process Phases</vt:lpstr>
      <vt:lpstr>Cyclic Process Flow -1</vt:lpstr>
      <vt:lpstr>Cyclic Process Flow -2</vt:lpstr>
      <vt:lpstr>Process Scripts</vt:lpstr>
      <vt:lpstr>PSP0 Measures and Forms</vt:lpstr>
      <vt:lpstr>PSP Student Workbook</vt:lpstr>
      <vt:lpstr>Installing the PSP Student Workbook</vt:lpstr>
      <vt:lpstr>Open the PSP Student Workbook</vt:lpstr>
      <vt:lpstr>The Welcome Form</vt:lpstr>
      <vt:lpstr>Completing the Student Profile</vt:lpstr>
      <vt:lpstr>PSP Student Workbook Main Form - 1</vt:lpstr>
      <vt:lpstr>PSP Student Workbook Main Form - 2</vt:lpstr>
      <vt:lpstr>Programming Assignments</vt:lpstr>
      <vt:lpstr>The PSP0 Process Script</vt:lpstr>
      <vt:lpstr>Using Process Scripts</vt:lpstr>
      <vt:lpstr>The PSP0 Planning Phase</vt:lpstr>
      <vt:lpstr>Opening a Project</vt:lpstr>
      <vt:lpstr>PSP0 Project Plan Summary</vt:lpstr>
      <vt:lpstr>PSP Time Recording Log</vt:lpstr>
      <vt:lpstr>Completing the Planning Phase</vt:lpstr>
      <vt:lpstr>The PSP0 Development Phase</vt:lpstr>
      <vt:lpstr>Defect Recording Log</vt:lpstr>
      <vt:lpstr>Defect-Type Standard</vt:lpstr>
      <vt:lpstr>The PSP0 Postmortem Phase</vt:lpstr>
      <vt:lpstr>Completed Project Plan Summary</vt:lpstr>
      <vt:lpstr>Reviewing Your Assignment</vt:lpstr>
      <vt:lpstr>Completing a PSP Project</vt:lpstr>
      <vt:lpstr>Some Cautions</vt:lpstr>
      <vt:lpstr>Exporting Your Data for Submission -1</vt:lpstr>
      <vt:lpstr>Exporting Your Data for Submission -2</vt:lpstr>
      <vt:lpstr>Some Common Errors</vt:lpstr>
      <vt:lpstr>Defect Fix Time</vt:lpstr>
      <vt:lpstr>Phase vs. Activity</vt:lpstr>
      <vt:lpstr>Tracking Data When Using Cyclic Development</vt:lpstr>
      <vt:lpstr>Replanning vs. Updating a Project</vt:lpstr>
      <vt:lpstr>Recording Data As You Work</vt:lpstr>
      <vt:lpstr>Messages to Remember</vt:lpstr>
      <vt:lpstr>User Interface Facts and Shortcuts</vt:lpstr>
      <vt:lpstr>PowerPoint Presentation</vt:lpstr>
    </vt:vector>
  </TitlesOfParts>
  <Company>Software Engineering Institute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khess</dc:creator>
  <cp:lastModifiedBy>wrn_loc_adm</cp:lastModifiedBy>
  <cp:revision>24</cp:revision>
  <cp:lastPrinted>2015-11-05T19:18:24Z</cp:lastPrinted>
  <dcterms:created xsi:type="dcterms:W3CDTF">2016-03-14T18:33:10Z</dcterms:created>
  <dcterms:modified xsi:type="dcterms:W3CDTF">2018-09-06T00:14:56Z</dcterms:modified>
</cp:coreProperties>
</file>